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0" r:id="rId3"/>
    <p:sldId id="261" r:id="rId4"/>
    <p:sldId id="278" r:id="rId5"/>
    <p:sldId id="262" r:id="rId6"/>
    <p:sldId id="263" r:id="rId7"/>
    <p:sldId id="257" r:id="rId8"/>
    <p:sldId id="279" r:id="rId9"/>
    <p:sldId id="280" r:id="rId10"/>
    <p:sldId id="281" r:id="rId11"/>
    <p:sldId id="282" r:id="rId12"/>
    <p:sldId id="283" r:id="rId13"/>
    <p:sldId id="284" r:id="rId14"/>
    <p:sldId id="285" r:id="rId15"/>
    <p:sldId id="286" r:id="rId16"/>
    <p:sldId id="287" r:id="rId17"/>
    <p:sldId id="294" r:id="rId18"/>
    <p:sldId id="295" r:id="rId19"/>
    <p:sldId id="296" r:id="rId20"/>
    <p:sldId id="297" r:id="rId21"/>
    <p:sldId id="298" r:id="rId22"/>
    <p:sldId id="299" r:id="rId23"/>
    <p:sldId id="300" r:id="rId24"/>
    <p:sldId id="301" r:id="rId25"/>
    <p:sldId id="264" r:id="rId26"/>
    <p:sldId id="302" r:id="rId27"/>
    <p:sldId id="303" r:id="rId28"/>
    <p:sldId id="304" r:id="rId29"/>
    <p:sldId id="305" r:id="rId30"/>
    <p:sldId id="306" r:id="rId31"/>
    <p:sldId id="307" r:id="rId32"/>
    <p:sldId id="289" r:id="rId33"/>
    <p:sldId id="290" r:id="rId34"/>
    <p:sldId id="291" r:id="rId35"/>
    <p:sldId id="292" r:id="rId36"/>
    <p:sldId id="293" r:id="rId37"/>
    <p:sldId id="288"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FFFA5-4192-4CAB-914F-31C6BE766588}"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US"/>
        </a:p>
      </dgm:t>
    </dgm:pt>
    <dgm:pt modelId="{CFD7808F-5FCA-4F12-8D5D-AB64BFFD2AC2}">
      <dgm:prSet phldrT="[Text]"/>
      <dgm:spPr>
        <a:xfrm>
          <a:off x="2206776" y="708183"/>
          <a:ext cx="1754792" cy="1754792"/>
        </a:xfr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mk-MK">
              <a:solidFill>
                <a:sysClr val="windowText" lastClr="000000"/>
              </a:solidFill>
              <a:latin typeface="Times New Roman" panose="02020603050405020304" pitchFamily="18" charset="0"/>
              <a:ea typeface="+mn-ea"/>
              <a:cs typeface="Times New Roman" panose="02020603050405020304" pitchFamily="18" charset="0"/>
            </a:rPr>
            <a:t>ПУИ</a:t>
          </a:r>
          <a:endParaRPr lang="en-US">
            <a:solidFill>
              <a:sysClr val="windowText" lastClr="000000"/>
            </a:solidFill>
            <a:latin typeface="Times New Roman" panose="02020603050405020304" pitchFamily="18" charset="0"/>
            <a:ea typeface="+mn-ea"/>
            <a:cs typeface="Times New Roman" panose="02020603050405020304" pitchFamily="18" charset="0"/>
          </a:endParaRPr>
        </a:p>
      </dgm:t>
    </dgm:pt>
    <dgm:pt modelId="{CDECE46D-B779-4D12-9188-423083430031}" type="parTrans" cxnId="{FAE61884-5AAC-48AC-B961-5D56B7066747}">
      <dgm:prSet/>
      <dgm:spPr/>
      <dgm:t>
        <a:bodyPr/>
        <a:lstStyle/>
        <a:p>
          <a:endParaRPr lang="en-US"/>
        </a:p>
      </dgm:t>
    </dgm:pt>
    <dgm:pt modelId="{3F4EDD5C-323E-42FF-B847-4093468D0B1A}" type="sibTrans" cxnId="{FAE61884-5AAC-48AC-B961-5D56B7066747}">
      <dgm:prSet/>
      <dgm:spPr/>
      <dgm:t>
        <a:bodyPr/>
        <a:lstStyle/>
        <a:p>
          <a:endParaRPr lang="en-US"/>
        </a:p>
      </dgm:t>
    </dgm:pt>
    <dgm:pt modelId="{59C859E9-FF2B-4C5F-B312-0C42E7211C7A}">
      <dgm:prSet phldrT="[Text]" custT="1"/>
      <dgm:spPr>
        <a:xfrm>
          <a:off x="2176159" y="-268051"/>
          <a:ext cx="1816026" cy="1421715"/>
        </a:xfr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mk-MK" sz="1800" dirty="0">
              <a:solidFill>
                <a:sysClr val="windowText" lastClr="000000"/>
              </a:solidFill>
              <a:latin typeface="Times New Roman" panose="02020603050405020304" pitchFamily="18" charset="0"/>
              <a:ea typeface="+mn-ea"/>
              <a:cs typeface="Times New Roman" panose="02020603050405020304" pitchFamily="18" charset="0"/>
            </a:rPr>
            <a:t>Социјална изолација</a:t>
          </a:r>
          <a:endParaRPr lang="en-US" sz="18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25285B5D-EC48-4DC7-BF05-5E65D0B73AAB}" type="parTrans" cxnId="{F884EF76-AA69-4D6B-A60C-2EDAA8E0D0FB}">
      <dgm:prSet/>
      <dgm:spPr/>
      <dgm:t>
        <a:bodyPr/>
        <a:lstStyle/>
        <a:p>
          <a:endParaRPr lang="en-US"/>
        </a:p>
      </dgm:t>
    </dgm:pt>
    <dgm:pt modelId="{DAE4E725-64CB-4147-BD63-17FCD9E9CA3E}" type="sibTrans" cxnId="{F884EF76-AA69-4D6B-A60C-2EDAA8E0D0FB}">
      <dgm:prSet/>
      <dgm:spPr/>
      <dgm:t>
        <a:bodyPr/>
        <a:lstStyle/>
        <a:p>
          <a:endParaRPr lang="en-US"/>
        </a:p>
      </dgm:t>
    </dgm:pt>
    <dgm:pt modelId="{AAB41921-9272-40EF-AFDB-DC388886A126}">
      <dgm:prSet phldrT="[Text]" custT="1"/>
      <dgm:spPr>
        <a:xfrm>
          <a:off x="3528635" y="977232"/>
          <a:ext cx="1396621" cy="1216694"/>
        </a:xfr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mk-MK" sz="1800" dirty="0">
              <a:solidFill>
                <a:sysClr val="windowText" lastClr="000000"/>
              </a:solidFill>
              <a:latin typeface="Times New Roman" panose="02020603050405020304" pitchFamily="18" charset="0"/>
              <a:ea typeface="+mn-ea"/>
              <a:cs typeface="Times New Roman" panose="02020603050405020304" pitchFamily="18" charset="0"/>
            </a:rPr>
            <a:t>Намалување на училишниот успех, отсуство од училиште</a:t>
          </a:r>
          <a:endParaRPr lang="en-US" sz="18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A4A8BFC2-5A76-491D-B746-50FDB57AEC2C}" type="parTrans" cxnId="{B77F6746-3A27-41B7-8FDA-91BDAFDED5A7}">
      <dgm:prSet/>
      <dgm:spPr/>
      <dgm:t>
        <a:bodyPr/>
        <a:lstStyle/>
        <a:p>
          <a:endParaRPr lang="en-US"/>
        </a:p>
      </dgm:t>
    </dgm:pt>
    <dgm:pt modelId="{1D4DA1FC-4094-4E68-9C0E-A4A39CAEF332}" type="sibTrans" cxnId="{B77F6746-3A27-41B7-8FDA-91BDAFDED5A7}">
      <dgm:prSet/>
      <dgm:spPr/>
      <dgm:t>
        <a:bodyPr/>
        <a:lstStyle/>
        <a:p>
          <a:endParaRPr lang="en-US"/>
        </a:p>
      </dgm:t>
    </dgm:pt>
    <dgm:pt modelId="{9F1E2746-6446-43FE-9945-03ED51DBCEE8}">
      <dgm:prSet phldrT="[Text]" custT="1"/>
      <dgm:spPr>
        <a:xfrm>
          <a:off x="2330721" y="2025085"/>
          <a:ext cx="1506901" cy="1406536"/>
        </a:xfr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mk-MK" sz="1800" dirty="0">
              <a:solidFill>
                <a:sysClr val="windowText" lastClr="000000"/>
              </a:solidFill>
              <a:latin typeface="Times New Roman" panose="02020603050405020304" pitchFamily="18" charset="0"/>
              <a:ea typeface="+mn-ea"/>
              <a:cs typeface="Times New Roman" panose="02020603050405020304" pitchFamily="18" charset="0"/>
            </a:rPr>
            <a:t>Здравствени проблеми на скелет и мускули,</a:t>
          </a:r>
        </a:p>
        <a:p>
          <a:r>
            <a:rPr lang="mk-MK" sz="1800" dirty="0">
              <a:solidFill>
                <a:sysClr val="windowText" lastClr="000000"/>
              </a:solidFill>
              <a:latin typeface="Times New Roman" panose="02020603050405020304" pitchFamily="18" charset="0"/>
              <a:ea typeface="+mn-ea"/>
              <a:cs typeface="Times New Roman" panose="02020603050405020304" pitchFamily="18" charset="0"/>
            </a:rPr>
            <a:t>главоболки, нарушен вид</a:t>
          </a:r>
          <a:endParaRPr lang="en-US" sz="18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CEB244B3-C532-4AB4-B8EF-B3DA2FFE1D36}" type="parTrans" cxnId="{61506F0A-A438-42D9-B182-30A611E5DBB7}">
      <dgm:prSet/>
      <dgm:spPr/>
      <dgm:t>
        <a:bodyPr/>
        <a:lstStyle/>
        <a:p>
          <a:endParaRPr lang="en-US"/>
        </a:p>
      </dgm:t>
    </dgm:pt>
    <dgm:pt modelId="{F969CAF1-F4CF-40C1-97E0-3B30A2483C90}" type="sibTrans" cxnId="{61506F0A-A438-42D9-B182-30A611E5DBB7}">
      <dgm:prSet/>
      <dgm:spPr/>
      <dgm:t>
        <a:bodyPr/>
        <a:lstStyle/>
        <a:p>
          <a:endParaRPr lang="en-US"/>
        </a:p>
      </dgm:t>
    </dgm:pt>
    <dgm:pt modelId="{6A5AE1A7-8A5A-4610-99BB-7A9C9498B74E}">
      <dgm:prSet phldrT="[Text]" custT="1"/>
      <dgm:spPr>
        <a:xfrm>
          <a:off x="1168202" y="878183"/>
          <a:ext cx="1546393" cy="1414792"/>
        </a:xfr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mk-MK" sz="1800" dirty="0">
              <a:solidFill>
                <a:sysClr val="windowText" lastClr="000000"/>
              </a:solidFill>
              <a:latin typeface="Times New Roman" panose="02020603050405020304" pitchFamily="18" charset="0"/>
              <a:ea typeface="+mn-ea"/>
              <a:cs typeface="Times New Roman" panose="02020603050405020304" pitchFamily="18" charset="0"/>
            </a:rPr>
            <a:t>Анксиозност, депресија</a:t>
          </a:r>
        </a:p>
        <a:p>
          <a:r>
            <a:rPr lang="mk-MK" sz="1800" dirty="0">
              <a:solidFill>
                <a:sysClr val="windowText" lastClr="000000"/>
              </a:solidFill>
              <a:latin typeface="Times New Roman" panose="02020603050405020304" pitchFamily="18" charset="0"/>
              <a:ea typeface="+mn-ea"/>
              <a:cs typeface="Times New Roman" panose="02020603050405020304" pitchFamily="18" charset="0"/>
            </a:rPr>
            <a:t>Нарушени сон и спиење</a:t>
          </a:r>
        </a:p>
        <a:p>
          <a:r>
            <a:rPr lang="mk-MK" sz="1800" dirty="0">
              <a:solidFill>
                <a:sysClr val="windowText" lastClr="000000"/>
              </a:solidFill>
              <a:latin typeface="Times New Roman" panose="02020603050405020304" pitchFamily="18" charset="0"/>
              <a:ea typeface="+mn-ea"/>
              <a:cs typeface="Times New Roman" panose="02020603050405020304" pitchFamily="18" charset="0"/>
            </a:rPr>
            <a:t>Нарушена исхрана</a:t>
          </a:r>
        </a:p>
        <a:p>
          <a:r>
            <a:rPr lang="mk-MK" sz="1800" dirty="0">
              <a:solidFill>
                <a:sysClr val="windowText" lastClr="000000"/>
              </a:solidFill>
              <a:latin typeface="Times New Roman" panose="02020603050405020304" pitchFamily="18" charset="0"/>
              <a:ea typeface="+mn-ea"/>
              <a:cs typeface="Times New Roman" panose="02020603050405020304" pitchFamily="18" charset="0"/>
            </a:rPr>
            <a:t>Девијантно однесување</a:t>
          </a:r>
          <a:endParaRPr lang="en-US" sz="18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0CC7356A-E171-4868-9FCF-C125731725C1}" type="parTrans" cxnId="{ACE7F987-F7CE-45A3-8032-9AC4D3BA8DDB}">
      <dgm:prSet/>
      <dgm:spPr/>
      <dgm:t>
        <a:bodyPr/>
        <a:lstStyle/>
        <a:p>
          <a:endParaRPr lang="en-US"/>
        </a:p>
      </dgm:t>
    </dgm:pt>
    <dgm:pt modelId="{95DCD27B-B7B0-4401-9483-988E3463C3B1}" type="sibTrans" cxnId="{ACE7F987-F7CE-45A3-8032-9AC4D3BA8DDB}">
      <dgm:prSet/>
      <dgm:spPr/>
      <dgm:t>
        <a:bodyPr/>
        <a:lstStyle/>
        <a:p>
          <a:endParaRPr lang="en-US"/>
        </a:p>
      </dgm:t>
    </dgm:pt>
    <dgm:pt modelId="{6680B3BD-F124-4E82-8DFE-B05B81E0BED7}" type="pres">
      <dgm:prSet presAssocID="{4BCFFFA5-4192-4CAB-914F-31C6BE766588}" presName="composite" presStyleCnt="0">
        <dgm:presLayoutVars>
          <dgm:chMax val="1"/>
          <dgm:dir/>
          <dgm:resizeHandles val="exact"/>
        </dgm:presLayoutVars>
      </dgm:prSet>
      <dgm:spPr/>
      <dgm:t>
        <a:bodyPr/>
        <a:lstStyle/>
        <a:p>
          <a:endParaRPr lang="en-US"/>
        </a:p>
      </dgm:t>
    </dgm:pt>
    <dgm:pt modelId="{CB11B720-1835-4369-AA08-68A764CD53BE}" type="pres">
      <dgm:prSet presAssocID="{4BCFFFA5-4192-4CAB-914F-31C6BE766588}" presName="radial" presStyleCnt="0">
        <dgm:presLayoutVars>
          <dgm:animLvl val="ctr"/>
        </dgm:presLayoutVars>
      </dgm:prSet>
      <dgm:spPr/>
    </dgm:pt>
    <dgm:pt modelId="{68E79E0C-7AC4-4E11-A8D5-AAFF74706ABA}" type="pres">
      <dgm:prSet presAssocID="{CFD7808F-5FCA-4F12-8D5D-AB64BFFD2AC2}" presName="centerShape" presStyleLbl="vennNode1" presStyleIdx="0" presStyleCnt="5"/>
      <dgm:spPr>
        <a:prstGeom prst="ellipse">
          <a:avLst/>
        </a:prstGeom>
      </dgm:spPr>
      <dgm:t>
        <a:bodyPr/>
        <a:lstStyle/>
        <a:p>
          <a:endParaRPr lang="en-US"/>
        </a:p>
      </dgm:t>
    </dgm:pt>
    <dgm:pt modelId="{46CFEAD6-0A5A-4457-B872-FEE8E4CA9D32}" type="pres">
      <dgm:prSet presAssocID="{59C859E9-FF2B-4C5F-B312-0C42E7211C7A}" presName="node" presStyleLbl="vennNode1" presStyleIdx="1" presStyleCnt="5" custScaleX="206979" custScaleY="162038">
        <dgm:presLayoutVars>
          <dgm:bulletEnabled val="1"/>
        </dgm:presLayoutVars>
      </dgm:prSet>
      <dgm:spPr>
        <a:prstGeom prst="ellipse">
          <a:avLst/>
        </a:prstGeom>
      </dgm:spPr>
      <dgm:t>
        <a:bodyPr/>
        <a:lstStyle/>
        <a:p>
          <a:endParaRPr lang="en-US"/>
        </a:p>
      </dgm:t>
    </dgm:pt>
    <dgm:pt modelId="{43BE981D-2554-41EB-95DC-3B6016B6FE63}" type="pres">
      <dgm:prSet presAssocID="{AAB41921-9272-40EF-AFDB-DC388886A126}" presName="node" presStyleLbl="vennNode1" presStyleIdx="2" presStyleCnt="5" custScaleX="245536" custScaleY="228530" custRadScaleRad="148536" custRadScaleInc="-1988">
        <dgm:presLayoutVars>
          <dgm:bulletEnabled val="1"/>
        </dgm:presLayoutVars>
      </dgm:prSet>
      <dgm:spPr>
        <a:prstGeom prst="ellipse">
          <a:avLst/>
        </a:prstGeom>
      </dgm:spPr>
      <dgm:t>
        <a:bodyPr/>
        <a:lstStyle/>
        <a:p>
          <a:endParaRPr lang="en-US"/>
        </a:p>
      </dgm:t>
    </dgm:pt>
    <dgm:pt modelId="{9A22279F-46C3-41DF-B90A-082DE7578A89}" type="pres">
      <dgm:prSet presAssocID="{9F1E2746-6446-43FE-9945-03ED51DBCEE8}" presName="node" presStyleLbl="vennNode1" presStyleIdx="3" presStyleCnt="5" custScaleX="171747" custScaleY="160308" custRadScaleRad="94600" custRadScaleInc="4142">
        <dgm:presLayoutVars>
          <dgm:bulletEnabled val="1"/>
        </dgm:presLayoutVars>
      </dgm:prSet>
      <dgm:spPr>
        <a:prstGeom prst="ellipse">
          <a:avLst/>
        </a:prstGeom>
      </dgm:spPr>
      <dgm:t>
        <a:bodyPr/>
        <a:lstStyle/>
        <a:p>
          <a:endParaRPr lang="en-US"/>
        </a:p>
      </dgm:t>
    </dgm:pt>
    <dgm:pt modelId="{113495F6-2306-4C1D-B3C1-955DDF9845D4}" type="pres">
      <dgm:prSet presAssocID="{6A5AE1A7-8A5A-4610-99BB-7A9C9498B74E}" presName="node" presStyleLbl="vennNode1" presStyleIdx="4" presStyleCnt="5" custScaleX="240523" custScaleY="216448" custRadScaleRad="124256" custRadScaleInc="0">
        <dgm:presLayoutVars>
          <dgm:bulletEnabled val="1"/>
        </dgm:presLayoutVars>
      </dgm:prSet>
      <dgm:spPr>
        <a:prstGeom prst="ellipse">
          <a:avLst/>
        </a:prstGeom>
      </dgm:spPr>
      <dgm:t>
        <a:bodyPr/>
        <a:lstStyle/>
        <a:p>
          <a:endParaRPr lang="en-US"/>
        </a:p>
      </dgm:t>
    </dgm:pt>
  </dgm:ptLst>
  <dgm:cxnLst>
    <dgm:cxn modelId="{CFDDA3A9-E267-4E39-90CF-425C3B6192C1}" type="presOf" srcId="{9F1E2746-6446-43FE-9945-03ED51DBCEE8}" destId="{9A22279F-46C3-41DF-B90A-082DE7578A89}" srcOrd="0" destOrd="0" presId="urn:microsoft.com/office/officeart/2005/8/layout/radial3"/>
    <dgm:cxn modelId="{61506F0A-A438-42D9-B182-30A611E5DBB7}" srcId="{CFD7808F-5FCA-4F12-8D5D-AB64BFFD2AC2}" destId="{9F1E2746-6446-43FE-9945-03ED51DBCEE8}" srcOrd="2" destOrd="0" parTransId="{CEB244B3-C532-4AB4-B8EF-B3DA2FFE1D36}" sibTransId="{F969CAF1-F4CF-40C1-97E0-3B30A2483C90}"/>
    <dgm:cxn modelId="{FAE61884-5AAC-48AC-B961-5D56B7066747}" srcId="{4BCFFFA5-4192-4CAB-914F-31C6BE766588}" destId="{CFD7808F-5FCA-4F12-8D5D-AB64BFFD2AC2}" srcOrd="0" destOrd="0" parTransId="{CDECE46D-B779-4D12-9188-423083430031}" sibTransId="{3F4EDD5C-323E-42FF-B847-4093468D0B1A}"/>
    <dgm:cxn modelId="{9659DDB6-3E51-48D2-B995-0F475B97264E}" type="presOf" srcId="{59C859E9-FF2B-4C5F-B312-0C42E7211C7A}" destId="{46CFEAD6-0A5A-4457-B872-FEE8E4CA9D32}" srcOrd="0" destOrd="0" presId="urn:microsoft.com/office/officeart/2005/8/layout/radial3"/>
    <dgm:cxn modelId="{B77F6746-3A27-41B7-8FDA-91BDAFDED5A7}" srcId="{CFD7808F-5FCA-4F12-8D5D-AB64BFFD2AC2}" destId="{AAB41921-9272-40EF-AFDB-DC388886A126}" srcOrd="1" destOrd="0" parTransId="{A4A8BFC2-5A76-491D-B746-50FDB57AEC2C}" sibTransId="{1D4DA1FC-4094-4E68-9C0E-A4A39CAEF332}"/>
    <dgm:cxn modelId="{ACE7F987-F7CE-45A3-8032-9AC4D3BA8DDB}" srcId="{CFD7808F-5FCA-4F12-8D5D-AB64BFFD2AC2}" destId="{6A5AE1A7-8A5A-4610-99BB-7A9C9498B74E}" srcOrd="3" destOrd="0" parTransId="{0CC7356A-E171-4868-9FCF-C125731725C1}" sibTransId="{95DCD27B-B7B0-4401-9483-988E3463C3B1}"/>
    <dgm:cxn modelId="{06F2A113-3368-4318-B17E-491AAAF57CC5}" type="presOf" srcId="{AAB41921-9272-40EF-AFDB-DC388886A126}" destId="{43BE981D-2554-41EB-95DC-3B6016B6FE63}" srcOrd="0" destOrd="0" presId="urn:microsoft.com/office/officeart/2005/8/layout/radial3"/>
    <dgm:cxn modelId="{F884EF76-AA69-4D6B-A60C-2EDAA8E0D0FB}" srcId="{CFD7808F-5FCA-4F12-8D5D-AB64BFFD2AC2}" destId="{59C859E9-FF2B-4C5F-B312-0C42E7211C7A}" srcOrd="0" destOrd="0" parTransId="{25285B5D-EC48-4DC7-BF05-5E65D0B73AAB}" sibTransId="{DAE4E725-64CB-4147-BD63-17FCD9E9CA3E}"/>
    <dgm:cxn modelId="{3522C142-5936-41F9-B50C-2C0FA6DBF58A}" type="presOf" srcId="{CFD7808F-5FCA-4F12-8D5D-AB64BFFD2AC2}" destId="{68E79E0C-7AC4-4E11-A8D5-AAFF74706ABA}" srcOrd="0" destOrd="0" presId="urn:microsoft.com/office/officeart/2005/8/layout/radial3"/>
    <dgm:cxn modelId="{E011147A-286E-4287-BB24-117EF358E2D0}" type="presOf" srcId="{6A5AE1A7-8A5A-4610-99BB-7A9C9498B74E}" destId="{113495F6-2306-4C1D-B3C1-955DDF9845D4}" srcOrd="0" destOrd="0" presId="urn:microsoft.com/office/officeart/2005/8/layout/radial3"/>
    <dgm:cxn modelId="{410C3EF6-F596-4531-A826-490546539BFD}" type="presOf" srcId="{4BCFFFA5-4192-4CAB-914F-31C6BE766588}" destId="{6680B3BD-F124-4E82-8DFE-B05B81E0BED7}" srcOrd="0" destOrd="0" presId="urn:microsoft.com/office/officeart/2005/8/layout/radial3"/>
    <dgm:cxn modelId="{A55ABE47-56E1-42D5-8CD0-1C912B00B1F8}" type="presParOf" srcId="{6680B3BD-F124-4E82-8DFE-B05B81E0BED7}" destId="{CB11B720-1835-4369-AA08-68A764CD53BE}" srcOrd="0" destOrd="0" presId="urn:microsoft.com/office/officeart/2005/8/layout/radial3"/>
    <dgm:cxn modelId="{3AFBFB44-51CC-45EC-8D8D-AEEFEC31AE81}" type="presParOf" srcId="{CB11B720-1835-4369-AA08-68A764CD53BE}" destId="{68E79E0C-7AC4-4E11-A8D5-AAFF74706ABA}" srcOrd="0" destOrd="0" presId="urn:microsoft.com/office/officeart/2005/8/layout/radial3"/>
    <dgm:cxn modelId="{17039D54-19B1-4BF4-BF40-65A498939C9D}" type="presParOf" srcId="{CB11B720-1835-4369-AA08-68A764CD53BE}" destId="{46CFEAD6-0A5A-4457-B872-FEE8E4CA9D32}" srcOrd="1" destOrd="0" presId="urn:microsoft.com/office/officeart/2005/8/layout/radial3"/>
    <dgm:cxn modelId="{2642E031-D2A9-4350-90AD-6C2DFB3CB086}" type="presParOf" srcId="{CB11B720-1835-4369-AA08-68A764CD53BE}" destId="{43BE981D-2554-41EB-95DC-3B6016B6FE63}" srcOrd="2" destOrd="0" presId="urn:microsoft.com/office/officeart/2005/8/layout/radial3"/>
    <dgm:cxn modelId="{7C1EA162-E177-42A6-AF02-2E443E007674}" type="presParOf" srcId="{CB11B720-1835-4369-AA08-68A764CD53BE}" destId="{9A22279F-46C3-41DF-B90A-082DE7578A89}" srcOrd="3" destOrd="0" presId="urn:microsoft.com/office/officeart/2005/8/layout/radial3"/>
    <dgm:cxn modelId="{673CD58B-8442-41BA-A36B-2158CDD5A704}" type="presParOf" srcId="{CB11B720-1835-4369-AA08-68A764CD53BE}" destId="{113495F6-2306-4C1D-B3C1-955DDF9845D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79E0C-7AC4-4E11-A8D5-AAFF74706ABA}">
      <dsp:nvSpPr>
        <dsp:cNvPr id="0" name=""/>
        <dsp:cNvSpPr/>
      </dsp:nvSpPr>
      <dsp:spPr>
        <a:xfrm>
          <a:off x="2982836" y="1018137"/>
          <a:ext cx="2522822" cy="2522822"/>
        </a:xfrm>
        <a:prstGeom prst="ellipse">
          <a:avLst/>
        </a:prstGeo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mk-MK" sz="5900" kern="1200">
              <a:solidFill>
                <a:sysClr val="windowText" lastClr="000000"/>
              </a:solidFill>
              <a:latin typeface="Times New Roman" panose="02020603050405020304" pitchFamily="18" charset="0"/>
              <a:ea typeface="+mn-ea"/>
              <a:cs typeface="Times New Roman" panose="02020603050405020304" pitchFamily="18" charset="0"/>
            </a:rPr>
            <a:t>ПУИ</a:t>
          </a:r>
          <a:endParaRPr lang="en-US" sz="59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3352295" y="1387596"/>
        <a:ext cx="1783904" cy="1783904"/>
      </dsp:txXfrm>
    </dsp:sp>
    <dsp:sp modelId="{46CFEAD6-0A5A-4457-B872-FEE8E4CA9D32}">
      <dsp:nvSpPr>
        <dsp:cNvPr id="0" name=""/>
        <dsp:cNvSpPr/>
      </dsp:nvSpPr>
      <dsp:spPr>
        <a:xfrm>
          <a:off x="2938819" y="-385371"/>
          <a:ext cx="2610856" cy="2043965"/>
        </a:xfrm>
        <a:prstGeom prst="ellipse">
          <a:avLst/>
        </a:prstGeo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Социјална изолација</a:t>
          </a:r>
          <a:endParaRPr lang="en-US" sz="18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3321170" y="-86039"/>
        <a:ext cx="1846154" cy="1445301"/>
      </dsp:txXfrm>
    </dsp:sp>
    <dsp:sp modelId="{43BE981D-2554-41EB-95DC-3B6016B6FE63}">
      <dsp:nvSpPr>
        <dsp:cNvPr id="0" name=""/>
        <dsp:cNvSpPr/>
      </dsp:nvSpPr>
      <dsp:spPr>
        <a:xfrm>
          <a:off x="5134802" y="762003"/>
          <a:ext cx="3097218" cy="2882703"/>
        </a:xfrm>
        <a:prstGeom prst="ellipse">
          <a:avLst/>
        </a:prstGeo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Намалување на училишниот успех, отсуство од училиште</a:t>
          </a:r>
          <a:endParaRPr lang="en-US" sz="18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5588379" y="1184165"/>
        <a:ext cx="2190064" cy="2038379"/>
      </dsp:txXfrm>
    </dsp:sp>
    <dsp:sp modelId="{9A22279F-46C3-41DF-B90A-082DE7578A89}">
      <dsp:nvSpPr>
        <dsp:cNvPr id="0" name=""/>
        <dsp:cNvSpPr/>
      </dsp:nvSpPr>
      <dsp:spPr>
        <a:xfrm>
          <a:off x="3059980" y="2819408"/>
          <a:ext cx="2166435" cy="2022143"/>
        </a:xfrm>
        <a:prstGeom prst="ellipse">
          <a:avLst/>
        </a:prstGeo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Здравствени проблеми на скелет и мускули,</a:t>
          </a:r>
        </a:p>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главоболки, нарушен вид</a:t>
          </a:r>
          <a:endParaRPr lang="en-US" sz="18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3377247" y="3115544"/>
        <a:ext cx="1531901" cy="1429871"/>
      </dsp:txXfrm>
    </dsp:sp>
    <dsp:sp modelId="{113495F6-2306-4C1D-B3C1-955DDF9845D4}">
      <dsp:nvSpPr>
        <dsp:cNvPr id="0" name=""/>
        <dsp:cNvSpPr/>
      </dsp:nvSpPr>
      <dsp:spPr>
        <a:xfrm>
          <a:off x="685807" y="914399"/>
          <a:ext cx="3033984" cy="2730299"/>
        </a:xfrm>
        <a:prstGeom prst="ellipse">
          <a:avLst/>
        </a:prstGeom>
        <a:solidFill>
          <a:srgbClr val="4472C4">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Анксиозност, депресија</a:t>
          </a:r>
        </a:p>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Нарушени сон и спиење</a:t>
          </a:r>
        </a:p>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Нарушена исхрана</a:t>
          </a:r>
        </a:p>
        <a:p>
          <a:pPr lvl="0" algn="ctr" defTabSz="800100">
            <a:lnSpc>
              <a:spcPct val="90000"/>
            </a:lnSpc>
            <a:spcBef>
              <a:spcPct val="0"/>
            </a:spcBef>
            <a:spcAft>
              <a:spcPct val="35000"/>
            </a:spcAft>
          </a:pPr>
          <a:r>
            <a:rPr lang="mk-MK" sz="1800" kern="1200" dirty="0">
              <a:solidFill>
                <a:sysClr val="windowText" lastClr="000000"/>
              </a:solidFill>
              <a:latin typeface="Times New Roman" panose="02020603050405020304" pitchFamily="18" charset="0"/>
              <a:ea typeface="+mn-ea"/>
              <a:cs typeface="Times New Roman" panose="02020603050405020304" pitchFamily="18" charset="0"/>
            </a:rPr>
            <a:t>Девијантно однесување</a:t>
          </a:r>
          <a:endParaRPr lang="en-US" sz="18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1130124" y="1314242"/>
        <a:ext cx="2145350" cy="19306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07EE5-2712-4945-BE6E-638E428F36B3}" type="datetimeFigureOut">
              <a:rPr lang="en-US" smtClean="0"/>
              <a:t>14-May-25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1C269-D2B4-4BB1-B2AC-7B40812B06FF}" type="slidenum">
              <a:rPr lang="en-US" smtClean="0"/>
              <a:t>‹#›</a:t>
            </a:fld>
            <a:endParaRPr lang="en-US"/>
          </a:p>
        </p:txBody>
      </p:sp>
    </p:spTree>
    <p:extLst>
      <p:ext uri="{BB962C8B-B14F-4D97-AF65-F5344CB8AC3E}">
        <p14:creationId xmlns:p14="http://schemas.microsoft.com/office/powerpoint/2010/main" val="46152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8DBCC-012A-4B52-BFE9-C97341D8CFF7}" type="slidenum">
              <a:rPr lang="en-US" smtClean="0"/>
              <a:t>21</a:t>
            </a:fld>
            <a:endParaRPr lang="en-US"/>
          </a:p>
        </p:txBody>
      </p:sp>
    </p:spTree>
    <p:extLst>
      <p:ext uri="{BB962C8B-B14F-4D97-AF65-F5344CB8AC3E}">
        <p14:creationId xmlns:p14="http://schemas.microsoft.com/office/powerpoint/2010/main" val="3784508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71438"/>
            <a:ext cx="6048375" cy="1109662"/>
          </a:xfrm>
        </p:spPr>
        <p:txBody>
          <a:bodyPr/>
          <a:lstStyle>
            <a:lvl1pPr>
              <a:defRPr sz="3200" b="1"/>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2771775" y="931863"/>
            <a:ext cx="6048375" cy="696912"/>
          </a:xfrm>
        </p:spPr>
        <p:txBody>
          <a:bodyPr/>
          <a:lstStyle>
            <a:lvl1pPr marL="0" indent="0" algn="r">
              <a:buFontTx/>
              <a:buNone/>
              <a:defRPr sz="2400" b="1">
                <a:solidFill>
                  <a:schemeClr val="bg1"/>
                </a:solidFill>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9925" y="404813"/>
            <a:ext cx="1800225" cy="6262687"/>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1619250" y="404813"/>
            <a:ext cx="5248275" cy="6262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1619250" y="1700213"/>
            <a:ext cx="3524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5295900" y="1700213"/>
            <a:ext cx="3524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404813"/>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1619250" y="1700213"/>
            <a:ext cx="7200900" cy="496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1" fontAlgn="base" hangingPunct="1">
        <a:spcBef>
          <a:spcPct val="0"/>
        </a:spcBef>
        <a:spcAft>
          <a:spcPct val="0"/>
        </a:spcAft>
        <a:defRPr sz="3600">
          <a:solidFill>
            <a:schemeClr val="bg1"/>
          </a:solidFill>
          <a:latin typeface="+mj-lt"/>
          <a:ea typeface="+mj-ea"/>
          <a:cs typeface="+mj-cs"/>
        </a:defRPr>
      </a:lvl1pPr>
      <a:lvl2pPr algn="r" rtl="0" eaLnBrk="1" fontAlgn="base" hangingPunct="1">
        <a:spcBef>
          <a:spcPct val="0"/>
        </a:spcBef>
        <a:spcAft>
          <a:spcPct val="0"/>
        </a:spcAft>
        <a:defRPr sz="3600">
          <a:solidFill>
            <a:schemeClr val="bg1"/>
          </a:solidFill>
          <a:latin typeface="Arial" charset="0"/>
        </a:defRPr>
      </a:lvl2pPr>
      <a:lvl3pPr algn="r" rtl="0" eaLnBrk="1" fontAlgn="base" hangingPunct="1">
        <a:spcBef>
          <a:spcPct val="0"/>
        </a:spcBef>
        <a:spcAft>
          <a:spcPct val="0"/>
        </a:spcAft>
        <a:defRPr sz="3600">
          <a:solidFill>
            <a:schemeClr val="bg1"/>
          </a:solidFill>
          <a:latin typeface="Arial" charset="0"/>
        </a:defRPr>
      </a:lvl3pPr>
      <a:lvl4pPr algn="r" rtl="0" eaLnBrk="1" fontAlgn="base" hangingPunct="1">
        <a:spcBef>
          <a:spcPct val="0"/>
        </a:spcBef>
        <a:spcAft>
          <a:spcPct val="0"/>
        </a:spcAft>
        <a:defRPr sz="3600">
          <a:solidFill>
            <a:schemeClr val="bg1"/>
          </a:solidFill>
          <a:latin typeface="Arial" charset="0"/>
        </a:defRPr>
      </a:lvl4pPr>
      <a:lvl5pPr algn="r" rtl="0" eaLnBrk="1" fontAlgn="base" hangingPunct="1">
        <a:spcBef>
          <a:spcPct val="0"/>
        </a:spcBef>
        <a:spcAft>
          <a:spcPct val="0"/>
        </a:spcAft>
        <a:defRPr sz="3600">
          <a:solidFill>
            <a:schemeClr val="bg1"/>
          </a:solidFill>
          <a:latin typeface="Arial" charset="0"/>
        </a:defRPr>
      </a:lvl5pPr>
      <a:lvl6pPr marL="457200" algn="r" rtl="0" eaLnBrk="1" fontAlgn="base" hangingPunct="1">
        <a:spcBef>
          <a:spcPct val="0"/>
        </a:spcBef>
        <a:spcAft>
          <a:spcPct val="0"/>
        </a:spcAft>
        <a:defRPr sz="3600">
          <a:solidFill>
            <a:schemeClr val="bg1"/>
          </a:solidFill>
          <a:latin typeface="Arial" charset="0"/>
        </a:defRPr>
      </a:lvl6pPr>
      <a:lvl7pPr marL="914400" algn="r" rtl="0" eaLnBrk="1" fontAlgn="base" hangingPunct="1">
        <a:spcBef>
          <a:spcPct val="0"/>
        </a:spcBef>
        <a:spcAft>
          <a:spcPct val="0"/>
        </a:spcAft>
        <a:defRPr sz="3600">
          <a:solidFill>
            <a:schemeClr val="bg1"/>
          </a:solidFill>
          <a:latin typeface="Arial" charset="0"/>
        </a:defRPr>
      </a:lvl7pPr>
      <a:lvl8pPr marL="1371600" algn="r" rtl="0" eaLnBrk="1" fontAlgn="base" hangingPunct="1">
        <a:spcBef>
          <a:spcPct val="0"/>
        </a:spcBef>
        <a:spcAft>
          <a:spcPct val="0"/>
        </a:spcAft>
        <a:defRPr sz="3600">
          <a:solidFill>
            <a:schemeClr val="bg1"/>
          </a:solidFill>
          <a:latin typeface="Arial" charset="0"/>
        </a:defRPr>
      </a:lvl8pPr>
      <a:lvl9pPr marL="1828800" algn="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00100" y="738447"/>
            <a:ext cx="5867400" cy="2895600"/>
          </a:xfrm>
          <a:noFill/>
        </p:spPr>
        <p:txBody>
          <a:bodyPr/>
          <a:lstStyle/>
          <a:p>
            <a:pPr algn="ctr"/>
            <a:r>
              <a:rPr lang="ru-RU" sz="1800" dirty="0"/>
              <a:t>НАУЧНА СРЕДА:</a:t>
            </a:r>
            <a:br>
              <a:rPr lang="ru-RU" sz="1800" dirty="0"/>
            </a:br>
            <a:r>
              <a:rPr lang="ru-RU" sz="1800" dirty="0">
                <a:solidFill>
                  <a:srgbClr val="002060"/>
                </a:solidFill>
              </a:rPr>
              <a:t>ПРЕЗЕНТАЦИЈА НА РЕЗУЛТАТИ</a:t>
            </a:r>
            <a:br>
              <a:rPr lang="ru-RU" sz="1800" dirty="0">
                <a:solidFill>
                  <a:srgbClr val="002060"/>
                </a:solidFill>
              </a:rPr>
            </a:br>
            <a:r>
              <a:rPr lang="ru-RU" sz="1800" dirty="0">
                <a:solidFill>
                  <a:srgbClr val="002060"/>
                </a:solidFill>
              </a:rPr>
              <a:t>И ПРОМОЦИЈА НА МОНОГРАФИЈА „ПРОБЛЕМАТИЧНА УПОТРЕБА НА ИНТЕРНЕТ</a:t>
            </a:r>
            <a:br>
              <a:rPr lang="ru-RU" sz="1800" dirty="0">
                <a:solidFill>
                  <a:srgbClr val="002060"/>
                </a:solidFill>
              </a:rPr>
            </a:br>
            <a:r>
              <a:rPr lang="ru-RU" sz="1800" dirty="0">
                <a:solidFill>
                  <a:srgbClr val="002060"/>
                </a:solidFill>
              </a:rPr>
              <a:t>КАЈ МЛАДИТЕ ВО МАКЕДОНИЈА“</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endParaRPr lang="ru-RU" sz="1800" dirty="0">
              <a:solidFill>
                <a:srgbClr val="002060"/>
              </a:solidFill>
            </a:endParaRPr>
          </a:p>
        </p:txBody>
      </p:sp>
      <p:sp>
        <p:nvSpPr>
          <p:cNvPr id="3075" name="Rectangle 3"/>
          <p:cNvSpPr>
            <a:spLocks noGrp="1" noChangeArrowheads="1"/>
          </p:cNvSpPr>
          <p:nvPr>
            <p:ph type="subTitle" idx="1"/>
          </p:nvPr>
        </p:nvSpPr>
        <p:spPr>
          <a:xfrm>
            <a:off x="3657600" y="4648200"/>
            <a:ext cx="4418807" cy="1676400"/>
          </a:xfrm>
        </p:spPr>
        <p:txBody>
          <a:bodyPr/>
          <a:lstStyle/>
          <a:p>
            <a:pPr>
              <a:lnSpc>
                <a:spcPct val="90000"/>
              </a:lnSpc>
            </a:pPr>
            <a:r>
              <a:rPr lang="ru-RU" sz="1400" dirty="0"/>
              <a:t>Институт за социолошки</a:t>
            </a:r>
          </a:p>
          <a:p>
            <a:pPr>
              <a:lnSpc>
                <a:spcPct val="90000"/>
              </a:lnSpc>
            </a:pPr>
            <a:r>
              <a:rPr lang="ru-RU" sz="1400" dirty="0"/>
              <a:t>и политичко-правни истражувања (ИСППИ),</a:t>
            </a:r>
          </a:p>
          <a:p>
            <a:pPr>
              <a:lnSpc>
                <a:spcPct val="90000"/>
              </a:lnSpc>
            </a:pPr>
            <a:r>
              <a:rPr lang="ru-RU" sz="1400" dirty="0"/>
              <a:t>Универзитет „Св. Кирил и Методиј“ во Скопје</a:t>
            </a:r>
          </a:p>
          <a:p>
            <a:pPr>
              <a:lnSpc>
                <a:spcPct val="90000"/>
              </a:lnSpc>
            </a:pPr>
            <a:r>
              <a:rPr lang="ru-RU" sz="1400" dirty="0"/>
              <a:t>(14.5.2025 година, ИСППИ – Скопје)</a:t>
            </a:r>
          </a:p>
        </p:txBody>
      </p:sp>
      <p:pic>
        <p:nvPicPr>
          <p:cNvPr id="4" name="image1.jpg" descr="logo-UKiM"/>
          <p:cNvPicPr/>
          <p:nvPr/>
        </p:nvPicPr>
        <p:blipFill>
          <a:blip r:embed="rId2"/>
          <a:srcRect/>
          <a:stretch>
            <a:fillRect/>
          </a:stretch>
        </p:blipFill>
        <p:spPr>
          <a:xfrm>
            <a:off x="6705600" y="235527"/>
            <a:ext cx="914400" cy="1005840"/>
          </a:xfrm>
          <a:prstGeom prst="rect">
            <a:avLst/>
          </a:prstGeom>
          <a:ln/>
        </p:spPr>
      </p:pic>
      <p:pic>
        <p:nvPicPr>
          <p:cNvPr id="5" name="Picture 4" descr="C:\Users\w\Downloads\logo-1.png"/>
          <p:cNvPicPr/>
          <p:nvPr/>
        </p:nvPicPr>
        <p:blipFill>
          <a:blip r:embed="rId3"/>
          <a:srcRect/>
          <a:stretch>
            <a:fillRect/>
          </a:stretch>
        </p:blipFill>
        <p:spPr bwMode="auto">
          <a:xfrm>
            <a:off x="7696200" y="235527"/>
            <a:ext cx="1005840" cy="1005840"/>
          </a:xfrm>
          <a:prstGeom prst="rect">
            <a:avLst/>
          </a:prstGeom>
          <a:noFill/>
          <a:ln w="9525">
            <a:noFill/>
            <a:miter lim="800000"/>
            <a:headEnd/>
            <a:tailEnd/>
          </a:ln>
        </p:spPr>
      </p:pic>
      <p:sp>
        <p:nvSpPr>
          <p:cNvPr id="2" name="TextBox 1"/>
          <p:cNvSpPr txBox="1"/>
          <p:nvPr/>
        </p:nvSpPr>
        <p:spPr>
          <a:xfrm>
            <a:off x="1447800" y="3581400"/>
            <a:ext cx="4876800" cy="954107"/>
          </a:xfrm>
          <a:prstGeom prst="rect">
            <a:avLst/>
          </a:prstGeom>
          <a:noFill/>
        </p:spPr>
        <p:txBody>
          <a:bodyPr wrap="square" rtlCol="0">
            <a:spAutoFit/>
          </a:bodyPr>
          <a:lstStyle/>
          <a:p>
            <a:r>
              <a:rPr lang="ru-RU" sz="1400" b="1" dirty="0">
                <a:solidFill>
                  <a:schemeClr val="accent5">
                    <a:lumMod val="50000"/>
                  </a:schemeClr>
                </a:solidFill>
              </a:rPr>
              <a:t>Проф. д-р Маријана Марковиќ</a:t>
            </a:r>
          </a:p>
          <a:p>
            <a:r>
              <a:rPr lang="ru-RU" sz="1400" b="1" dirty="0">
                <a:solidFill>
                  <a:schemeClr val="accent5">
                    <a:lumMod val="50000"/>
                  </a:schemeClr>
                </a:solidFill>
              </a:rPr>
              <a:t>Проф. д-р Елеонора Серафимовска</a:t>
            </a:r>
          </a:p>
          <a:p>
            <a:r>
              <a:rPr lang="ru-RU" sz="1400" b="1" dirty="0">
                <a:solidFill>
                  <a:schemeClr val="accent5">
                    <a:lumMod val="50000"/>
                  </a:schemeClr>
                </a:solidFill>
              </a:rPr>
              <a:t>Вонр. проф. д-р Иван Блажевски</a:t>
            </a:r>
          </a:p>
          <a:p>
            <a:r>
              <a:rPr lang="ru-RU" sz="1400" b="1" dirty="0">
                <a:solidFill>
                  <a:schemeClr val="accent5">
                    <a:lumMod val="50000"/>
                  </a:schemeClr>
                </a:solidFill>
              </a:rPr>
              <a:t>Ас. м-р Теа Конеска-Василевска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62400" y="403224"/>
            <a:ext cx="4953000" cy="1044575"/>
          </a:xfrm>
        </p:spPr>
        <p:txBody>
          <a:bodyPr/>
          <a:lstStyle/>
          <a:p>
            <a:pPr algn="ctr"/>
            <a:r>
              <a:rPr lang="ru-RU" sz="1600" b="1" dirty="0">
                <a:solidFill>
                  <a:srgbClr val="FFFFFF"/>
                </a:solidFill>
              </a:rPr>
              <a:t>СОЦИОЛОШКИ ИМПЛИКАЦИИ</a:t>
            </a:r>
            <a:br>
              <a:rPr lang="ru-RU" sz="1600" b="1" dirty="0">
                <a:solidFill>
                  <a:srgbClr val="FFFFFF"/>
                </a:solidFill>
              </a:rPr>
            </a:br>
            <a:r>
              <a:rPr lang="ru-RU" sz="1600" b="1" dirty="0">
                <a:solidFill>
                  <a:srgbClr val="FFFFFF"/>
                </a:solidFill>
              </a:rPr>
              <a:t>ОД ПРОБЛЕМАТИЧНАТА УПОТРЕБА НА </a:t>
            </a:r>
            <a:br>
              <a:rPr lang="ru-RU" sz="1600" b="1" dirty="0">
                <a:solidFill>
                  <a:srgbClr val="FFFFFF"/>
                </a:solidFill>
              </a:rPr>
            </a:br>
            <a:r>
              <a:rPr lang="ru-RU" sz="1600" b="1" dirty="0">
                <a:solidFill>
                  <a:srgbClr val="FFFFFF"/>
                </a:solidFill>
              </a:rPr>
              <a:t>ИНТЕРНЕТ</a:t>
            </a:r>
            <a:br>
              <a:rPr lang="ru-RU" sz="1600" b="1" dirty="0">
                <a:solidFill>
                  <a:srgbClr val="FFFFFF"/>
                </a:solidFill>
              </a:rPr>
            </a:br>
            <a:r>
              <a:rPr lang="ru-RU" sz="1600" b="1" dirty="0">
                <a:solidFill>
                  <a:srgbClr val="FFFFFF"/>
                </a:solidFill>
              </a:rPr>
              <a:t>И ИГРАЊЕТО НА ДИГИТАЛНИ (ОНЛАЈН) ИГРИ КАЈ АДОЛЕСЦЕНТИТЕ</a:t>
            </a:r>
            <a:endParaRPr lang="uk-UA" b="1" dirty="0"/>
          </a:p>
        </p:txBody>
      </p:sp>
      <p:sp>
        <p:nvSpPr>
          <p:cNvPr id="4099" name="Rectangle 3"/>
          <p:cNvSpPr>
            <a:spLocks noGrp="1" noChangeArrowheads="1"/>
          </p:cNvSpPr>
          <p:nvPr>
            <p:ph type="body" idx="1"/>
          </p:nvPr>
        </p:nvSpPr>
        <p:spPr>
          <a:xfrm>
            <a:off x="533400" y="1844674"/>
            <a:ext cx="7927975" cy="4632325"/>
          </a:xfrm>
        </p:spPr>
        <p:txBody>
          <a:bodyPr/>
          <a:lstStyle/>
          <a:p>
            <a:pPr>
              <a:lnSpc>
                <a:spcPct val="80000"/>
              </a:lnSpc>
            </a:pPr>
            <a:r>
              <a:rPr lang="mk-MK" dirty="0"/>
              <a:t>Влијанието на онлајн врските врз постоечките врски и  пријателства</a:t>
            </a:r>
          </a:p>
          <a:p>
            <a:pPr marL="0" indent="0">
              <a:lnSpc>
                <a:spcPct val="80000"/>
              </a:lnSpc>
              <a:buNone/>
            </a:pPr>
            <a:endParaRPr lang="mk-MK" dirty="0"/>
          </a:p>
          <a:p>
            <a:pPr marL="0" indent="0">
              <a:lnSpc>
                <a:spcPct val="80000"/>
              </a:lnSpc>
              <a:buNone/>
            </a:pPr>
            <a:endParaRPr lang="en-US" sz="1800" dirty="0"/>
          </a:p>
          <a:p>
            <a:pPr>
              <a:lnSpc>
                <a:spcPct val="80000"/>
              </a:lnSpc>
            </a:pPr>
            <a:r>
              <a:rPr lang="mk-MK" dirty="0"/>
              <a:t>Перцепција за блискоста</a:t>
            </a:r>
          </a:p>
          <a:p>
            <a:pPr>
              <a:lnSpc>
                <a:spcPct val="80000"/>
              </a:lnSpc>
            </a:pPr>
            <a:endParaRPr lang="mk-MK" dirty="0"/>
          </a:p>
          <a:p>
            <a:pPr marL="0" indent="0">
              <a:lnSpc>
                <a:spcPct val="80000"/>
              </a:lnSpc>
              <a:buNone/>
            </a:pPr>
            <a:endParaRPr lang="en-US" sz="2000" dirty="0"/>
          </a:p>
          <a:p>
            <a:pPr>
              <a:lnSpc>
                <a:spcPct val="80000"/>
              </a:lnSpc>
            </a:pPr>
            <a:r>
              <a:rPr lang="ru-RU" dirty="0"/>
              <a:t>Фазата на развој во која се наоѓа врската</a:t>
            </a:r>
            <a:endParaRPr lang="en-US" dirty="0"/>
          </a:p>
          <a:p>
            <a:pPr marL="0" indent="0">
              <a:lnSpc>
                <a:spcPct val="80000"/>
              </a:lnSpc>
              <a:buNone/>
            </a:pPr>
            <a:endParaRPr lang="ru-RU" dirty="0"/>
          </a:p>
          <a:p>
            <a:pPr marL="0" indent="0">
              <a:lnSpc>
                <a:spcPct val="80000"/>
              </a:lnSpc>
              <a:buNone/>
            </a:pPr>
            <a:endParaRPr lang="ru-RU" sz="2000" dirty="0"/>
          </a:p>
          <a:p>
            <a:pPr>
              <a:lnSpc>
                <a:spcPct val="80000"/>
              </a:lnSpc>
            </a:pPr>
            <a:r>
              <a:rPr lang="ru-RU" dirty="0">
                <a:solidFill>
                  <a:schemeClr val="accent1">
                    <a:lumMod val="75000"/>
                  </a:schemeClr>
                </a:solidFill>
              </a:rPr>
              <a:t>Мешан модел </a:t>
            </a:r>
            <a:r>
              <a:rPr lang="ru-RU" dirty="0"/>
              <a:t>– интеграција на оналјн и офлајн </a:t>
            </a:r>
            <a:r>
              <a:rPr lang="mk-MK" dirty="0"/>
              <a:t>пријателства</a:t>
            </a:r>
          </a:p>
          <a:p>
            <a:pPr>
              <a:lnSpc>
                <a:spcPct val="80000"/>
              </a:lnSpc>
            </a:pPr>
            <a:endParaRPr lang="uk-UA" sz="2000" dirty="0"/>
          </a:p>
        </p:txBody>
      </p:sp>
      <p:sp>
        <p:nvSpPr>
          <p:cNvPr id="2" name="Down Arrow 1"/>
          <p:cNvSpPr/>
          <p:nvPr/>
        </p:nvSpPr>
        <p:spPr>
          <a:xfrm>
            <a:off x="2854036" y="2590800"/>
            <a:ext cx="270164" cy="685800"/>
          </a:xfrm>
          <a:prstGeom prst="down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own Arrow 2"/>
          <p:cNvSpPr/>
          <p:nvPr/>
        </p:nvSpPr>
        <p:spPr>
          <a:xfrm>
            <a:off x="2819400" y="3725861"/>
            <a:ext cx="304800" cy="685800"/>
          </a:xfrm>
          <a:prstGeom prst="down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2819400" y="4876800"/>
            <a:ext cx="304800" cy="685800"/>
          </a:xfrm>
          <a:prstGeom prst="down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568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95800" y="609600"/>
            <a:ext cx="4419600" cy="838200"/>
          </a:xfrm>
        </p:spPr>
        <p:txBody>
          <a:bodyPr/>
          <a:lstStyle/>
          <a:p>
            <a:pPr algn="ctr"/>
            <a:r>
              <a:rPr kumimoji="0" lang="ru-RU" sz="1600" b="1" i="0" u="none" strike="noStrike" kern="0" cap="none" spc="0" normalizeH="0" baseline="0" noProof="0" dirty="0">
                <a:ln>
                  <a:noFill/>
                </a:ln>
                <a:solidFill>
                  <a:srgbClr val="FFFFFF"/>
                </a:solidFill>
                <a:effectLst/>
                <a:uLnTx/>
                <a:uFillTx/>
                <a:latin typeface="Arial"/>
                <a:ea typeface="+mj-ea"/>
                <a:cs typeface="+mj-cs"/>
              </a:rPr>
              <a:t>СОЦИОЛОШКИ ИМПЛИКАЦИИ</a:t>
            </a:r>
            <a:br>
              <a:rPr kumimoji="0" lang="ru-RU" sz="1600" b="1" i="0" u="none" strike="noStrike" kern="0" cap="none" spc="0" normalizeH="0" baseline="0" noProof="0" dirty="0">
                <a:ln>
                  <a:noFill/>
                </a:ln>
                <a:solidFill>
                  <a:srgbClr val="FFFFFF"/>
                </a:solidFill>
                <a:effectLst/>
                <a:uLnTx/>
                <a:uFillTx/>
                <a:latin typeface="Arial"/>
                <a:ea typeface="+mj-ea"/>
                <a:cs typeface="+mj-cs"/>
              </a:rPr>
            </a:br>
            <a:r>
              <a:rPr kumimoji="0" lang="ru-RU" sz="1600" b="1" i="0" u="none" strike="noStrike" kern="0" cap="none" spc="0" normalizeH="0" baseline="0" noProof="0" dirty="0">
                <a:ln>
                  <a:noFill/>
                </a:ln>
                <a:solidFill>
                  <a:srgbClr val="FFFFFF"/>
                </a:solidFill>
                <a:effectLst/>
                <a:uLnTx/>
                <a:uFillTx/>
                <a:latin typeface="Arial"/>
                <a:ea typeface="+mj-ea"/>
                <a:cs typeface="+mj-cs"/>
              </a:rPr>
              <a:t>ОД ПРОБЛЕМАТИЧНАТА УПОТРЕБА НА ИНТЕРНЕТ</a:t>
            </a:r>
            <a:br>
              <a:rPr kumimoji="0" lang="ru-RU" sz="1600" b="1" i="0" u="none" strike="noStrike" kern="0" cap="none" spc="0" normalizeH="0" baseline="0" noProof="0" dirty="0">
                <a:ln>
                  <a:noFill/>
                </a:ln>
                <a:solidFill>
                  <a:srgbClr val="FFFFFF"/>
                </a:solidFill>
                <a:effectLst/>
                <a:uLnTx/>
                <a:uFillTx/>
                <a:latin typeface="Arial"/>
                <a:ea typeface="+mj-ea"/>
                <a:cs typeface="+mj-cs"/>
              </a:rPr>
            </a:br>
            <a:r>
              <a:rPr kumimoji="0" lang="ru-RU" sz="1600" b="1" i="0" u="none" strike="noStrike" kern="0" cap="none" spc="0" normalizeH="0" baseline="0" noProof="0" dirty="0">
                <a:ln>
                  <a:noFill/>
                </a:ln>
                <a:solidFill>
                  <a:srgbClr val="FFFFFF"/>
                </a:solidFill>
                <a:effectLst/>
                <a:uLnTx/>
                <a:uFillTx/>
                <a:latin typeface="Arial"/>
                <a:ea typeface="+mj-ea"/>
                <a:cs typeface="+mj-cs"/>
              </a:rPr>
              <a:t>И ИГРАЊЕТО НА ДИГИТАЛНИ (ОНЛАЈН) ИГРИ</a:t>
            </a:r>
            <a:br>
              <a:rPr kumimoji="0" lang="ru-RU" sz="1600" b="1" i="0" u="none" strike="noStrike" kern="0" cap="none" spc="0" normalizeH="0" baseline="0" noProof="0" dirty="0">
                <a:ln>
                  <a:noFill/>
                </a:ln>
                <a:solidFill>
                  <a:srgbClr val="FFFFFF"/>
                </a:solidFill>
                <a:effectLst/>
                <a:uLnTx/>
                <a:uFillTx/>
                <a:latin typeface="Arial"/>
                <a:ea typeface="+mj-ea"/>
                <a:cs typeface="+mj-cs"/>
              </a:rPr>
            </a:br>
            <a:r>
              <a:rPr kumimoji="0" lang="ru-RU" sz="1600" b="1" i="0" u="none" strike="noStrike" kern="0" cap="none" spc="0" normalizeH="0" baseline="0" noProof="0" dirty="0">
                <a:ln>
                  <a:noFill/>
                </a:ln>
                <a:solidFill>
                  <a:srgbClr val="FFFFFF"/>
                </a:solidFill>
                <a:effectLst/>
                <a:uLnTx/>
                <a:uFillTx/>
                <a:latin typeface="Arial"/>
                <a:ea typeface="+mj-ea"/>
                <a:cs typeface="+mj-cs"/>
              </a:rPr>
              <a:t>КАЈ АДОЛЕСЦЕНТИТЕ</a:t>
            </a:r>
            <a:br>
              <a:rPr kumimoji="0" lang="ru-RU" sz="1600" b="1" i="0" u="none" strike="noStrike" kern="0" cap="none" spc="0" normalizeH="0" baseline="0" noProof="0" dirty="0">
                <a:ln>
                  <a:noFill/>
                </a:ln>
                <a:solidFill>
                  <a:srgbClr val="FFFFFF"/>
                </a:solidFill>
                <a:effectLst/>
                <a:uLnTx/>
                <a:uFillTx/>
                <a:latin typeface="Arial"/>
                <a:ea typeface="+mj-ea"/>
                <a:cs typeface="+mj-cs"/>
              </a:rPr>
            </a:br>
            <a:endParaRPr lang="uk-UA" b="1" dirty="0"/>
          </a:p>
        </p:txBody>
      </p:sp>
      <p:sp>
        <p:nvSpPr>
          <p:cNvPr id="4099" name="Rectangle 3"/>
          <p:cNvSpPr>
            <a:spLocks noGrp="1" noChangeArrowheads="1"/>
          </p:cNvSpPr>
          <p:nvPr>
            <p:ph type="body" idx="1"/>
          </p:nvPr>
        </p:nvSpPr>
        <p:spPr>
          <a:xfrm>
            <a:off x="609600" y="2057400"/>
            <a:ext cx="7851775" cy="4191000"/>
          </a:xfrm>
        </p:spPr>
        <p:txBody>
          <a:bodyPr/>
          <a:lstStyle/>
          <a:p>
            <a:pPr>
              <a:lnSpc>
                <a:spcPct val="80000"/>
              </a:lnSpc>
            </a:pPr>
            <a:r>
              <a:rPr lang="mk-MK" dirty="0"/>
              <a:t>Анализа на различни сегменти од  животот на младите</a:t>
            </a:r>
          </a:p>
          <a:p>
            <a:pPr marL="0" indent="0">
              <a:lnSpc>
                <a:spcPct val="80000"/>
              </a:lnSpc>
              <a:buNone/>
            </a:pPr>
            <a:endParaRPr lang="mk-MK" sz="3200" dirty="0"/>
          </a:p>
          <a:p>
            <a:pPr>
              <a:lnSpc>
                <a:spcPct val="80000"/>
              </a:lnSpc>
            </a:pPr>
            <a:r>
              <a:rPr lang="mk-MK" dirty="0">
                <a:solidFill>
                  <a:schemeClr val="bg2">
                    <a:lumMod val="50000"/>
                  </a:schemeClr>
                </a:solidFill>
              </a:rPr>
              <a:t>Нов формат на општествени односи</a:t>
            </a:r>
          </a:p>
          <a:p>
            <a:pPr marL="0" indent="0">
              <a:lnSpc>
                <a:spcPct val="80000"/>
              </a:lnSpc>
              <a:buNone/>
            </a:pPr>
            <a:endParaRPr lang="mk-MK" sz="3200" dirty="0"/>
          </a:p>
          <a:p>
            <a:pPr>
              <a:lnSpc>
                <a:spcPct val="80000"/>
              </a:lnSpc>
            </a:pPr>
            <a:r>
              <a:rPr lang="ru-RU" dirty="0"/>
              <a:t>Усогласени чекори за намалување на ризикот и последиците</a:t>
            </a:r>
          </a:p>
          <a:p>
            <a:pPr marL="0" indent="0">
              <a:lnSpc>
                <a:spcPct val="80000"/>
              </a:lnSpc>
              <a:buNone/>
            </a:pPr>
            <a:endParaRPr lang="mk-MK" sz="3200" dirty="0"/>
          </a:p>
          <a:p>
            <a:pPr>
              <a:lnSpc>
                <a:spcPct val="80000"/>
              </a:lnSpc>
            </a:pPr>
            <a:r>
              <a:rPr lang="mk-MK" dirty="0"/>
              <a:t>Стекнување на дигитални вештини – поддршка од родители и училиште</a:t>
            </a:r>
          </a:p>
          <a:p>
            <a:pPr>
              <a:lnSpc>
                <a:spcPct val="80000"/>
              </a:lnSpc>
            </a:pPr>
            <a:endParaRPr lang="uk-UA" sz="2000" dirty="0"/>
          </a:p>
        </p:txBody>
      </p:sp>
    </p:spTree>
    <p:extLst>
      <p:ext uri="{BB962C8B-B14F-4D97-AF65-F5344CB8AC3E}">
        <p14:creationId xmlns:p14="http://schemas.microsoft.com/office/powerpoint/2010/main" val="137968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19400" y="152400"/>
            <a:ext cx="6480175" cy="1182688"/>
          </a:xfrm>
        </p:spPr>
        <p:txBody>
          <a:bodyPr/>
          <a:lstStyle/>
          <a:p>
            <a:pPr algn="ctr"/>
            <a:r>
              <a:rPr lang="ru-RU" sz="1800" b="1" dirty="0">
                <a:solidFill>
                  <a:srgbClr val="FFFFFF"/>
                </a:solidFill>
              </a:rPr>
              <a:t>КОМУНИКОЛОШКИ ИМПЛИКАЦИИ</a:t>
            </a:r>
            <a:br>
              <a:rPr lang="ru-RU" sz="1800" b="1" dirty="0">
                <a:solidFill>
                  <a:srgbClr val="FFFFFF"/>
                </a:solidFill>
              </a:rPr>
            </a:br>
            <a:r>
              <a:rPr lang="ru-RU" sz="1800" b="1" dirty="0">
                <a:solidFill>
                  <a:srgbClr val="FFFFFF"/>
                </a:solidFill>
              </a:rPr>
              <a:t>ОД ПРОБЛЕМАТИЧНАТА УПОТРЕБА НА ИНТЕРНЕТ</a:t>
            </a:r>
            <a:br>
              <a:rPr lang="ru-RU" sz="1800" b="1" dirty="0">
                <a:solidFill>
                  <a:srgbClr val="FFFFFF"/>
                </a:solidFill>
              </a:rPr>
            </a:br>
            <a:r>
              <a:rPr lang="ru-RU" sz="1800" b="1" dirty="0">
                <a:solidFill>
                  <a:srgbClr val="FFFFFF"/>
                </a:solidFill>
              </a:rPr>
              <a:t>И ИГРАЊЕТО НА ДИГИТАЛНИ (ОНЛАЈН) ИГРИ</a:t>
            </a:r>
            <a:br>
              <a:rPr lang="ru-RU" sz="1800" b="1" dirty="0">
                <a:solidFill>
                  <a:srgbClr val="FFFFFF"/>
                </a:solidFill>
              </a:rPr>
            </a:br>
            <a:r>
              <a:rPr lang="ru-RU" sz="1800" b="1" dirty="0">
                <a:solidFill>
                  <a:srgbClr val="FFFFFF"/>
                </a:solidFill>
              </a:rPr>
              <a:t>КАЈ АДОЛЕСЦЕНТИТЕ</a:t>
            </a:r>
            <a:br>
              <a:rPr lang="ru-RU" sz="1800" b="1" dirty="0">
                <a:solidFill>
                  <a:srgbClr val="FFFFFF"/>
                </a:solidFill>
              </a:rPr>
            </a:br>
            <a:r>
              <a:rPr lang="ru-RU" sz="1400" b="1" dirty="0">
                <a:solidFill>
                  <a:srgbClr val="002060"/>
                </a:solidFill>
              </a:rPr>
              <a:t>Ас. м-р Теа Конеска-Василевска</a:t>
            </a:r>
            <a:endParaRPr lang="uk-UA" sz="1400" b="1" dirty="0"/>
          </a:p>
        </p:txBody>
      </p:sp>
      <p:sp>
        <p:nvSpPr>
          <p:cNvPr id="4099" name="Rectangle 3"/>
          <p:cNvSpPr>
            <a:spLocks noGrp="1" noChangeArrowheads="1"/>
          </p:cNvSpPr>
          <p:nvPr>
            <p:ph type="body" idx="1"/>
          </p:nvPr>
        </p:nvSpPr>
        <p:spPr>
          <a:xfrm>
            <a:off x="0" y="1447800"/>
            <a:ext cx="9144000" cy="3657600"/>
          </a:xfrm>
        </p:spPr>
        <p:txBody>
          <a:bodyPr/>
          <a:lstStyle/>
          <a:p>
            <a:pPr marL="0" marR="0" indent="0" algn="ctr">
              <a:lnSpc>
                <a:spcPct val="150000"/>
              </a:lnSpc>
              <a:spcBef>
                <a:spcPts val="0"/>
              </a:spcBef>
              <a:spcAft>
                <a:spcPts val="0"/>
              </a:spcAft>
              <a:buNone/>
            </a:pPr>
            <a:r>
              <a:rPr lang="mk-MK" sz="1400" b="1" dirty="0">
                <a:solidFill>
                  <a:srgbClr val="0070C0"/>
                </a:solidFill>
                <a:latin typeface="+mj-lt"/>
                <a:ea typeface="Calibri" panose="020F0502020204030204" pitchFamily="34" charset="0"/>
                <a:cs typeface="Times New Roman" panose="02020603050405020304" pitchFamily="18" charset="0"/>
              </a:rPr>
              <a:t>Комуникациските вештини,</a:t>
            </a:r>
          </a:p>
          <a:p>
            <a:pPr marL="0" marR="0" indent="0" algn="ctr">
              <a:lnSpc>
                <a:spcPct val="150000"/>
              </a:lnSpc>
              <a:spcBef>
                <a:spcPts val="0"/>
              </a:spcBef>
              <a:spcAft>
                <a:spcPts val="0"/>
              </a:spcAft>
              <a:buNone/>
            </a:pPr>
            <a:r>
              <a:rPr lang="mk-MK" sz="1400" b="1" dirty="0">
                <a:solidFill>
                  <a:srgbClr val="0070C0"/>
                </a:solidFill>
                <a:latin typeface="+mj-lt"/>
                <a:ea typeface="Calibri" panose="020F0502020204030204" pitchFamily="34" charset="0"/>
                <a:cs typeface="Times New Roman" panose="02020603050405020304" pitchFamily="18" charset="0"/>
              </a:rPr>
              <a:t>интернетот и дигиталните (онлајн) игри</a:t>
            </a:r>
            <a:endParaRPr lang="en-US" sz="1400" b="1" dirty="0">
              <a:solidFill>
                <a:srgbClr val="0070C0"/>
              </a:solidFill>
              <a:latin typeface="+mj-lt"/>
              <a:ea typeface="Calibri" panose="020F0502020204030204" pitchFamily="34" charset="0"/>
              <a:cs typeface="Times New Roman" panose="02020603050405020304" pitchFamily="18" charset="0"/>
            </a:endParaRPr>
          </a:p>
          <a:p>
            <a:pPr marL="0" indent="0">
              <a:lnSpc>
                <a:spcPct val="80000"/>
              </a:lnSpc>
              <a:buNone/>
            </a:pPr>
            <a:endParaRPr lang="ru-RU" altLang="ko-KR" sz="1600" dirty="0">
              <a:ea typeface="굴림" charset="-127"/>
            </a:endParaRPr>
          </a:p>
          <a:p>
            <a:pPr algn="just">
              <a:lnSpc>
                <a:spcPct val="80000"/>
              </a:lnSpc>
            </a:pPr>
            <a:r>
              <a:rPr lang="ru-RU" altLang="ko-KR" sz="1100" dirty="0">
                <a:solidFill>
                  <a:schemeClr val="tx1">
                    <a:lumMod val="50000"/>
                  </a:schemeClr>
                </a:solidFill>
                <a:ea typeface="굴림" charset="-127"/>
              </a:rPr>
              <a:t>Комуникациските вештини се од витално значење за севкупното здравје, за градењето на социјалните релации и за сите активности во коишто сме вклучени како функционални човечки суштества.</a:t>
            </a:r>
            <a:endParaRPr lang="sr-Latn-RS" altLang="ko-KR" sz="1100" dirty="0">
              <a:solidFill>
                <a:schemeClr val="tx1">
                  <a:lumMod val="50000"/>
                </a:schemeClr>
              </a:solidFill>
              <a:ea typeface="굴림" charset="-127"/>
            </a:endParaRPr>
          </a:p>
          <a:p>
            <a:pPr algn="just">
              <a:lnSpc>
                <a:spcPct val="80000"/>
              </a:lnSpc>
            </a:pPr>
            <a:endParaRPr lang="ru-RU" altLang="ko-KR" sz="1100" dirty="0">
              <a:solidFill>
                <a:schemeClr val="tx1">
                  <a:lumMod val="50000"/>
                </a:schemeClr>
              </a:solidFill>
              <a:ea typeface="굴림" charset="-127"/>
            </a:endParaRPr>
          </a:p>
          <a:p>
            <a:pPr algn="just">
              <a:lnSpc>
                <a:spcPct val="80000"/>
              </a:lnSpc>
            </a:pPr>
            <a:r>
              <a:rPr lang="ru-RU" altLang="ko-KR" sz="1100" dirty="0">
                <a:solidFill>
                  <a:schemeClr val="tx1">
                    <a:lumMod val="50000"/>
                  </a:schemeClr>
                </a:solidFill>
                <a:ea typeface="굴림" charset="-127"/>
              </a:rPr>
              <a:t>Прекумерното поминување време на интернет и прекумерното играње на дигитални (онлајн) игри ја нарушува социјализацијата, што може да доведе до попречување на развојот на комуникациските вештини, а со тоа да ја интензивира социјалната изолација.</a:t>
            </a:r>
            <a:endParaRPr lang="sr-Latn-RS" altLang="ko-KR" sz="1100" dirty="0">
              <a:solidFill>
                <a:schemeClr val="tx1">
                  <a:lumMod val="50000"/>
                </a:schemeClr>
              </a:solidFill>
              <a:ea typeface="굴림" charset="-127"/>
            </a:endParaRPr>
          </a:p>
          <a:p>
            <a:pPr algn="just">
              <a:lnSpc>
                <a:spcPct val="80000"/>
              </a:lnSpc>
            </a:pPr>
            <a:endParaRPr lang="ru-RU" altLang="ko-KR" sz="1100" dirty="0">
              <a:solidFill>
                <a:schemeClr val="tx1">
                  <a:lumMod val="50000"/>
                </a:schemeClr>
              </a:solidFill>
              <a:ea typeface="굴림" charset="-127"/>
            </a:endParaRPr>
          </a:p>
          <a:p>
            <a:pPr algn="just">
              <a:lnSpc>
                <a:spcPct val="80000"/>
              </a:lnSpc>
            </a:pPr>
            <a:r>
              <a:rPr lang="ru-RU" altLang="ko-KR" sz="1100" dirty="0">
                <a:solidFill>
                  <a:schemeClr val="tx1">
                    <a:lumMod val="50000"/>
                  </a:schemeClr>
                </a:solidFill>
                <a:ea typeface="굴림" charset="-127"/>
              </a:rPr>
              <a:t>Зголемувањето на времето што се поминува во играње на дигитални (онлајн) игри може да претставува бегство од разните анксиозни состојби што се појавуваат кај адолесцентите со ниски комуникациски вештини при интерперсоналната интеракција и комуникација (Weinstein &amp; Lejoyeux, 2010). Произлегува дека оние со ниски комуникациски вештини можеби претпочитаат да играат дигитални (онлајн) игри и повеќе време да бидат сами наместо да создаваат вистински пријателства (Young, 2009; Yücel &amp; Gürsoy).</a:t>
            </a:r>
            <a:endParaRPr lang="sr-Latn-RS" altLang="ko-KR" sz="1100" dirty="0">
              <a:solidFill>
                <a:schemeClr val="tx1">
                  <a:lumMod val="50000"/>
                </a:schemeClr>
              </a:solidFill>
              <a:ea typeface="굴림" charset="-127"/>
            </a:endParaRPr>
          </a:p>
          <a:p>
            <a:pPr algn="just">
              <a:lnSpc>
                <a:spcPct val="80000"/>
              </a:lnSpc>
            </a:pPr>
            <a:endParaRPr lang="ru-RU" altLang="ko-KR" sz="1100" dirty="0">
              <a:solidFill>
                <a:schemeClr val="tx1">
                  <a:lumMod val="50000"/>
                </a:schemeClr>
              </a:solidFill>
              <a:ea typeface="굴림" charset="-127"/>
            </a:endParaRPr>
          </a:p>
          <a:p>
            <a:pPr algn="just">
              <a:lnSpc>
                <a:spcPct val="80000"/>
              </a:lnSpc>
            </a:pPr>
            <a:r>
              <a:rPr lang="ru-RU" sz="1100" dirty="0">
                <a:solidFill>
                  <a:schemeClr val="tx1">
                    <a:lumMod val="50000"/>
                  </a:schemeClr>
                </a:solidFill>
              </a:rPr>
              <a:t>Тоа може да претставува извор на развој на зависност од интернет и од играње на дигитални (онлајн) игри по извесно време, што значително ги нарушува комуникациските процеси и влијае врз претходно научените комуникациски вештини, што, пак, би можело да придонесе за негативни состојби и ситуации како: осаменост, депресија и агресија</a:t>
            </a:r>
            <a:r>
              <a:rPr lang="sr-Latn-RS" sz="1100" dirty="0">
                <a:solidFill>
                  <a:schemeClr val="tx1">
                    <a:lumMod val="50000"/>
                  </a:schemeClr>
                </a:solidFill>
              </a:rPr>
              <a:t> </a:t>
            </a:r>
            <a:r>
              <a:rPr lang="ru-RU" sz="1100" dirty="0">
                <a:solidFill>
                  <a:schemeClr val="tx1">
                    <a:lumMod val="50000"/>
                  </a:schemeClr>
                </a:solidFill>
              </a:rPr>
              <a:t>и намалување на комуникациските вештини поради зголемената социјална изолација.</a:t>
            </a:r>
            <a:endParaRPr lang="uk-UA" sz="1100" dirty="0">
              <a:solidFill>
                <a:schemeClr val="tx1">
                  <a:lumMod val="50000"/>
                </a:schemeClr>
              </a:solidFill>
            </a:endParaRPr>
          </a:p>
        </p:txBody>
      </p:sp>
      <p:pic>
        <p:nvPicPr>
          <p:cNvPr id="1026" name="Picture 2" descr="Mastering Communication: A Comprehensive Guide to Enhancing Students' Communication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76800"/>
            <a:ext cx="3276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line Gaming Communities Could Provide A Lifeline For Isolated Young Men -  Texas A&amp;M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76800"/>
            <a:ext cx="28479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1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95600" y="152400"/>
            <a:ext cx="6480175" cy="1371600"/>
          </a:xfrm>
        </p:spPr>
        <p:txBody>
          <a:bodyPr/>
          <a:lstStyle/>
          <a:p>
            <a:pPr algn="ctr"/>
            <a:r>
              <a:rPr lang="ru-RU" sz="1800" b="1" dirty="0">
                <a:solidFill>
                  <a:srgbClr val="FFFFFF"/>
                </a:solidFill>
              </a:rPr>
              <a:t>КОМУНИКОЛОШКИ ИМПЛИКАЦИИ</a:t>
            </a:r>
            <a:br>
              <a:rPr lang="ru-RU" sz="1800" b="1" dirty="0">
                <a:solidFill>
                  <a:srgbClr val="FFFFFF"/>
                </a:solidFill>
              </a:rPr>
            </a:br>
            <a:r>
              <a:rPr lang="ru-RU" sz="1800" b="1" dirty="0">
                <a:solidFill>
                  <a:srgbClr val="FFFFFF"/>
                </a:solidFill>
              </a:rPr>
              <a:t>ОД ПРОБЛЕМАТИЧНАТА УПОТРЕБА НА ИНТЕРНЕТ</a:t>
            </a:r>
            <a:br>
              <a:rPr lang="ru-RU" sz="1800" b="1" dirty="0">
                <a:solidFill>
                  <a:srgbClr val="FFFFFF"/>
                </a:solidFill>
              </a:rPr>
            </a:br>
            <a:r>
              <a:rPr lang="ru-RU" sz="1800" b="1" dirty="0">
                <a:solidFill>
                  <a:srgbClr val="FFFFFF"/>
                </a:solidFill>
              </a:rPr>
              <a:t>И ИГРАЊЕТО НА ДИГИТАЛНИ (ОНЛАЈН) ИГРИ</a:t>
            </a:r>
            <a:br>
              <a:rPr lang="ru-RU" sz="1800" b="1" dirty="0">
                <a:solidFill>
                  <a:srgbClr val="FFFFFF"/>
                </a:solidFill>
              </a:rPr>
            </a:br>
            <a:r>
              <a:rPr lang="ru-RU" sz="1800" b="1" dirty="0">
                <a:solidFill>
                  <a:srgbClr val="FFFFFF"/>
                </a:solidFill>
              </a:rPr>
              <a:t>КАЈ АДОЛЕСЦЕНТИТЕ</a:t>
            </a:r>
            <a:br>
              <a:rPr lang="ru-RU" sz="1800" b="1" dirty="0">
                <a:solidFill>
                  <a:srgbClr val="FFFFFF"/>
                </a:solidFill>
              </a:rPr>
            </a:br>
            <a:r>
              <a:rPr lang="ru-RU" sz="1400" b="1" dirty="0">
                <a:solidFill>
                  <a:srgbClr val="002060"/>
                </a:solidFill>
              </a:rPr>
              <a:t>Ас. м-р Теа Конеска-Василевска</a:t>
            </a:r>
            <a:endParaRPr lang="uk-UA" sz="1400" b="1" dirty="0"/>
          </a:p>
        </p:txBody>
      </p:sp>
      <p:sp>
        <p:nvSpPr>
          <p:cNvPr id="4099" name="Rectangle 3"/>
          <p:cNvSpPr>
            <a:spLocks noGrp="1" noChangeArrowheads="1"/>
          </p:cNvSpPr>
          <p:nvPr>
            <p:ph type="body" idx="1"/>
          </p:nvPr>
        </p:nvSpPr>
        <p:spPr>
          <a:xfrm>
            <a:off x="76200" y="1905000"/>
            <a:ext cx="6019800" cy="4953000"/>
          </a:xfrm>
        </p:spPr>
        <p:txBody>
          <a:bodyPr/>
          <a:lstStyle/>
          <a:p>
            <a:pPr marL="0" marR="0" indent="0" algn="ctr">
              <a:lnSpc>
                <a:spcPct val="150000"/>
              </a:lnSpc>
              <a:spcBef>
                <a:spcPts val="0"/>
              </a:spcBef>
              <a:spcAft>
                <a:spcPts val="0"/>
              </a:spcAft>
              <a:buNone/>
            </a:pPr>
            <a:r>
              <a:rPr lang="ru-RU" sz="1400" b="1" dirty="0">
                <a:solidFill>
                  <a:srgbClr val="0070C0"/>
                </a:solidFill>
                <a:latin typeface="+mj-lt"/>
                <a:ea typeface="Calibri" panose="020F0502020204030204" pitchFamily="34" charset="0"/>
                <a:cs typeface="Times New Roman" panose="02020603050405020304" pitchFamily="18" charset="0"/>
              </a:rPr>
              <a:t>Јазичното однесување на адолесцентите во </a:t>
            </a:r>
            <a:r>
              <a:rPr lang="mk-MK" sz="1400" b="1" dirty="0">
                <a:solidFill>
                  <a:srgbClr val="0070C0"/>
                </a:solidFill>
                <a:latin typeface="+mj-lt"/>
                <a:ea typeface="Calibri" panose="020F0502020204030204" pitchFamily="34" charset="0"/>
                <a:cs typeface="Times New Roman" panose="02020603050405020304" pitchFamily="18" charset="0"/>
              </a:rPr>
              <a:t>дигиталниот свет и во </a:t>
            </a:r>
            <a:r>
              <a:rPr lang="ru-RU" sz="1400" b="1" dirty="0">
                <a:solidFill>
                  <a:srgbClr val="0070C0"/>
                </a:solidFill>
                <a:latin typeface="+mj-lt"/>
                <a:ea typeface="Calibri" panose="020F0502020204030204" pitchFamily="34" charset="0"/>
                <a:cs typeface="Times New Roman" panose="02020603050405020304" pitchFamily="18" charset="0"/>
              </a:rPr>
              <a:t>онлајн-просторот</a:t>
            </a:r>
            <a:endParaRPr lang="en-US" sz="1400" b="1" dirty="0">
              <a:solidFill>
                <a:srgbClr val="0070C0"/>
              </a:solidFill>
              <a:latin typeface="+mj-lt"/>
              <a:ea typeface="Calibri" panose="020F0502020204030204" pitchFamily="34" charset="0"/>
              <a:cs typeface="Times New Roman" panose="02020603050405020304" pitchFamily="18" charset="0"/>
            </a:endParaRPr>
          </a:p>
          <a:p>
            <a:pPr marL="0" indent="0">
              <a:lnSpc>
                <a:spcPct val="80000"/>
              </a:lnSpc>
              <a:buNone/>
            </a:pPr>
            <a:endParaRPr lang="ru-RU" altLang="ko-KR" sz="1600" dirty="0">
              <a:ea typeface="굴림" charset="-127"/>
            </a:endParaRPr>
          </a:p>
          <a:p>
            <a:pPr algn="just">
              <a:lnSpc>
                <a:spcPct val="80000"/>
              </a:lnSpc>
            </a:pPr>
            <a:r>
              <a:rPr lang="ru-RU" altLang="ko-KR" sz="1200" dirty="0">
                <a:solidFill>
                  <a:schemeClr val="tx1">
                    <a:lumMod val="50000"/>
                  </a:schemeClr>
                </a:solidFill>
                <a:ea typeface="굴림" charset="-127"/>
              </a:rPr>
              <a:t>Јазичното однесување претставува ментален став на една личност при изборот и употребата на јазикот, односно нечија акција во изборот на јазикот што се користи за интеракција, а т.н. девијантно јазично однесување претставува одредена абнормалност на јазикот што може да биде предизвикана од психолошки и од физиолошки фактори (Ihsan, 2011; Kusmana, 2012).</a:t>
            </a:r>
          </a:p>
          <a:p>
            <a:pPr algn="just">
              <a:lnSpc>
                <a:spcPct val="80000"/>
              </a:lnSpc>
            </a:pPr>
            <a:endParaRPr lang="ru-RU" altLang="ko-KR" sz="1200" dirty="0">
              <a:solidFill>
                <a:schemeClr val="tx1">
                  <a:lumMod val="50000"/>
                </a:schemeClr>
              </a:solidFill>
              <a:ea typeface="굴림" charset="-127"/>
            </a:endParaRPr>
          </a:p>
          <a:p>
            <a:pPr algn="just">
              <a:lnSpc>
                <a:spcPct val="80000"/>
              </a:lnSpc>
            </a:pPr>
            <a:r>
              <a:rPr lang="ru-RU" altLang="ko-KR" sz="1200" dirty="0">
                <a:solidFill>
                  <a:schemeClr val="tx1">
                    <a:lumMod val="50000"/>
                  </a:schemeClr>
                </a:solidFill>
                <a:ea typeface="굴림" charset="-127"/>
              </a:rPr>
              <a:t>Денес, адолесцентите значително време поминуваат во интеракција со онлајн-заедницата, па нивното јазично однесување може да биде под големо влијание од различни девијантни употреби на јазикот, што е особено присутно во некои онлајн-игри.</a:t>
            </a:r>
          </a:p>
          <a:p>
            <a:pPr algn="just">
              <a:lnSpc>
                <a:spcPct val="80000"/>
              </a:lnSpc>
            </a:pPr>
            <a:endParaRPr lang="ru-RU" altLang="ko-KR" sz="1200" dirty="0">
              <a:solidFill>
                <a:schemeClr val="tx1">
                  <a:lumMod val="50000"/>
                </a:schemeClr>
              </a:solidFill>
              <a:ea typeface="굴림" charset="-127"/>
            </a:endParaRPr>
          </a:p>
          <a:p>
            <a:pPr algn="just">
              <a:lnSpc>
                <a:spcPct val="80000"/>
              </a:lnSpc>
            </a:pPr>
            <a:r>
              <a:rPr lang="ru-RU" sz="1200" dirty="0">
                <a:solidFill>
                  <a:schemeClr val="tx1">
                    <a:lumMod val="50000"/>
                  </a:schemeClr>
                </a:solidFill>
              </a:rPr>
              <a:t>Анонимноста што е карактеристична за онлајн-просторот доведува до зголемена употреба на навредлив или девијантен јазик: разни вулгарни зборови и изрази, навредливи коментари и говор на омраза се многу често во употреба во културата на онлајн-игрите (при разговорите во текот на играта, во гласовната комуникација, меѓу ликовите во самата игра).</a:t>
            </a:r>
          </a:p>
          <a:p>
            <a:pPr algn="just">
              <a:lnSpc>
                <a:spcPct val="80000"/>
              </a:lnSpc>
            </a:pPr>
            <a:endParaRPr lang="ru-RU" sz="1200" dirty="0">
              <a:solidFill>
                <a:schemeClr val="tx1">
                  <a:lumMod val="50000"/>
                </a:schemeClr>
              </a:solidFill>
            </a:endParaRPr>
          </a:p>
          <a:p>
            <a:pPr algn="just">
              <a:lnSpc>
                <a:spcPct val="80000"/>
              </a:lnSpc>
            </a:pPr>
            <a:r>
              <a:rPr lang="ru-RU" sz="1200" dirty="0">
                <a:solidFill>
                  <a:schemeClr val="tx1">
                    <a:lumMod val="50000"/>
                  </a:schemeClr>
                </a:solidFill>
              </a:rPr>
              <a:t>Адолесцентите се под влијание на јазикот што го користат нивните врсници и другари при играњето онлајн-игри. Ова понатаму се рефлектира и во т.н. офлајн-заедница, каде што тие ги имитираат активностите, а со тоа и јазикот, што се дел од онлајн-играњето (Syahran, 2015), а со употребата на таков јазик надвор од онлајн-заедницата, тие би можеле да бидат етикетирани како непослушни и невоспитани од другите во рамките на офлајн-заедницата.</a:t>
            </a:r>
            <a:endParaRPr lang="uk-UA" sz="1200" dirty="0">
              <a:solidFill>
                <a:schemeClr val="tx1">
                  <a:lumMod val="50000"/>
                </a:schemeClr>
              </a:solidFill>
            </a:endParaRPr>
          </a:p>
        </p:txBody>
      </p:sp>
      <p:pic>
        <p:nvPicPr>
          <p:cNvPr id="2050" name="Picture 2" descr="When do teens lie to their parents (and when do they tell the tr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0266" y="2819400"/>
            <a:ext cx="2667000" cy="17495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Science of Swearing – Association for Psychological Science – A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66" y="4568952"/>
            <a:ext cx="2667000" cy="188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04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95600" y="76200"/>
            <a:ext cx="6480175" cy="1411288"/>
          </a:xfrm>
        </p:spPr>
        <p:txBody>
          <a:bodyPr/>
          <a:lstStyle/>
          <a:p>
            <a:pPr algn="ctr"/>
            <a:r>
              <a:rPr lang="ru-RU" sz="1800" b="1" dirty="0">
                <a:solidFill>
                  <a:srgbClr val="FFFFFF"/>
                </a:solidFill>
              </a:rPr>
              <a:t>КОМУНИКОЛОШКИ ИМПЛИКАЦИИ</a:t>
            </a:r>
            <a:br>
              <a:rPr lang="ru-RU" sz="1800" b="1" dirty="0">
                <a:solidFill>
                  <a:srgbClr val="FFFFFF"/>
                </a:solidFill>
              </a:rPr>
            </a:br>
            <a:r>
              <a:rPr lang="ru-RU" sz="1800" b="1" dirty="0">
                <a:solidFill>
                  <a:srgbClr val="FFFFFF"/>
                </a:solidFill>
              </a:rPr>
              <a:t>ОД ПРОБЛЕМАТИЧНАТА УПОТРЕБА НА ИНТЕРНЕТ</a:t>
            </a:r>
            <a:br>
              <a:rPr lang="ru-RU" sz="1800" b="1" dirty="0">
                <a:solidFill>
                  <a:srgbClr val="FFFFFF"/>
                </a:solidFill>
              </a:rPr>
            </a:br>
            <a:r>
              <a:rPr lang="ru-RU" sz="1800" b="1" dirty="0">
                <a:solidFill>
                  <a:srgbClr val="FFFFFF"/>
                </a:solidFill>
              </a:rPr>
              <a:t>И ИГРАЊЕТО НА ДИГИТАЛНИ (ОНЛАЈН) ИГРИ</a:t>
            </a:r>
            <a:br>
              <a:rPr lang="ru-RU" sz="1800" b="1" dirty="0">
                <a:solidFill>
                  <a:srgbClr val="FFFFFF"/>
                </a:solidFill>
              </a:rPr>
            </a:br>
            <a:r>
              <a:rPr lang="ru-RU" sz="1800" b="1" dirty="0">
                <a:solidFill>
                  <a:srgbClr val="FFFFFF"/>
                </a:solidFill>
              </a:rPr>
              <a:t>КАЈ АДОЛЕСЦЕНТИТЕ</a:t>
            </a:r>
            <a:br>
              <a:rPr lang="ru-RU" sz="1800" b="1" dirty="0">
                <a:solidFill>
                  <a:srgbClr val="FFFFFF"/>
                </a:solidFill>
              </a:rPr>
            </a:br>
            <a:r>
              <a:rPr lang="ru-RU" sz="1400" b="1" dirty="0">
                <a:solidFill>
                  <a:srgbClr val="002060"/>
                </a:solidFill>
              </a:rPr>
              <a:t>Ас. м-р Теа Конеска-Василевска</a:t>
            </a:r>
            <a:endParaRPr lang="uk-UA" sz="1400" b="1" dirty="0"/>
          </a:p>
        </p:txBody>
      </p:sp>
      <p:sp>
        <p:nvSpPr>
          <p:cNvPr id="4099" name="Rectangle 3"/>
          <p:cNvSpPr>
            <a:spLocks noGrp="1" noChangeArrowheads="1"/>
          </p:cNvSpPr>
          <p:nvPr>
            <p:ph type="body" idx="1"/>
          </p:nvPr>
        </p:nvSpPr>
        <p:spPr>
          <a:xfrm>
            <a:off x="76200" y="1752600"/>
            <a:ext cx="8991600" cy="3581400"/>
          </a:xfrm>
        </p:spPr>
        <p:txBody>
          <a:bodyPr/>
          <a:lstStyle/>
          <a:p>
            <a:pPr marL="0" marR="0" indent="0" algn="ctr">
              <a:lnSpc>
                <a:spcPct val="150000"/>
              </a:lnSpc>
              <a:spcBef>
                <a:spcPts val="0"/>
              </a:spcBef>
              <a:spcAft>
                <a:spcPts val="0"/>
              </a:spcAft>
              <a:buNone/>
            </a:pPr>
            <a:r>
              <a:rPr lang="mk-MK" sz="1400" b="1" dirty="0">
                <a:solidFill>
                  <a:srgbClr val="0070C0"/>
                </a:solidFill>
                <a:latin typeface="+mj-lt"/>
                <a:ea typeface="Calibri" panose="020F0502020204030204" pitchFamily="34" charset="0"/>
                <a:cs typeface="Times New Roman" panose="02020603050405020304" pitchFamily="18" charset="0"/>
              </a:rPr>
              <a:t>Комуникацијата меѓу адолесцентите и родителите</a:t>
            </a:r>
          </a:p>
          <a:p>
            <a:pPr marL="0" marR="0" indent="0" algn="ctr">
              <a:lnSpc>
                <a:spcPct val="150000"/>
              </a:lnSpc>
              <a:spcBef>
                <a:spcPts val="0"/>
              </a:spcBef>
              <a:spcAft>
                <a:spcPts val="0"/>
              </a:spcAft>
              <a:buNone/>
            </a:pPr>
            <a:endParaRPr lang="ru-RU" altLang="ko-KR" sz="1600" dirty="0">
              <a:ea typeface="굴림" charset="-127"/>
            </a:endParaRPr>
          </a:p>
          <a:p>
            <a:pPr algn="just">
              <a:lnSpc>
                <a:spcPct val="80000"/>
              </a:lnSpc>
            </a:pPr>
            <a:r>
              <a:rPr lang="mk-MK" altLang="ko-KR" sz="1100" dirty="0">
                <a:solidFill>
                  <a:schemeClr val="tx1">
                    <a:lumMod val="50000"/>
                  </a:schemeClr>
                </a:solidFill>
                <a:ea typeface="굴림" charset="-127"/>
              </a:rPr>
              <a:t>Д</a:t>
            </a:r>
            <a:r>
              <a:rPr lang="ru-RU" altLang="ko-KR" sz="1100" dirty="0">
                <a:solidFill>
                  <a:schemeClr val="tx1">
                    <a:lumMod val="50000"/>
                  </a:schemeClr>
                </a:solidFill>
                <a:ea typeface="굴림" charset="-127"/>
              </a:rPr>
              <a:t>оминацијата на англискиот јазик и на јазикот на симболите во комуникацијата на адолесцентите има големо влијание врз нивните когнитивни и комуникациски вештини, како и врз правилната употреба на македонскиот јазик и комуникацијата со околината и со родителите.</a:t>
            </a:r>
          </a:p>
          <a:p>
            <a:pPr algn="just">
              <a:lnSpc>
                <a:spcPct val="80000"/>
              </a:lnSpc>
            </a:pPr>
            <a:endParaRPr lang="ru-RU" altLang="ko-KR" sz="1100" dirty="0">
              <a:solidFill>
                <a:schemeClr val="tx1">
                  <a:lumMod val="50000"/>
                </a:schemeClr>
              </a:solidFill>
              <a:ea typeface="굴림" charset="-127"/>
            </a:endParaRPr>
          </a:p>
          <a:p>
            <a:pPr algn="just">
              <a:lnSpc>
                <a:spcPct val="80000"/>
              </a:lnSpc>
            </a:pPr>
            <a:r>
              <a:rPr lang="ru-RU" sz="1100" dirty="0">
                <a:solidFill>
                  <a:schemeClr val="tx1">
                    <a:lumMod val="50000"/>
                  </a:schemeClr>
                </a:solidFill>
                <a:ea typeface="굴림" charset="-127"/>
              </a:rPr>
              <a:t>Нивната писменост се деградира: </a:t>
            </a:r>
            <a:r>
              <a:rPr lang="ru-RU" sz="1100" dirty="0">
                <a:solidFill>
                  <a:schemeClr val="tx1">
                    <a:lumMod val="50000"/>
                  </a:schemeClr>
                </a:solidFill>
              </a:rPr>
              <a:t>правописни грешки; граматички неправилности; несоодветен стил; непочитување на правилото за голема почетна буква; некористење на соодветна интерпункција или отсуство на интерпункција; користење само на бројки или симболи и емотикони </a:t>
            </a:r>
            <a:r>
              <a:rPr lang="ru-RU" altLang="ko-KR" sz="1100" dirty="0">
                <a:solidFill>
                  <a:schemeClr val="tx1">
                    <a:lumMod val="50000"/>
                  </a:schemeClr>
                </a:solidFill>
                <a:ea typeface="굴림" charset="-127"/>
              </a:rPr>
              <a:t>(Поп Зариева и Илиев, 2015).</a:t>
            </a:r>
          </a:p>
          <a:p>
            <a:pPr algn="just">
              <a:lnSpc>
                <a:spcPct val="80000"/>
              </a:lnSpc>
            </a:pPr>
            <a:endParaRPr lang="ru-RU" altLang="ko-KR" sz="1100" dirty="0">
              <a:solidFill>
                <a:schemeClr val="tx1">
                  <a:lumMod val="50000"/>
                </a:schemeClr>
              </a:solidFill>
              <a:ea typeface="굴림" charset="-127"/>
            </a:endParaRPr>
          </a:p>
          <a:p>
            <a:pPr algn="just">
              <a:lnSpc>
                <a:spcPct val="80000"/>
              </a:lnSpc>
            </a:pPr>
            <a:r>
              <a:rPr lang="ru-RU" sz="1100" dirty="0">
                <a:solidFill>
                  <a:schemeClr val="tx1">
                    <a:lumMod val="50000"/>
                  </a:schemeClr>
                </a:solidFill>
              </a:rPr>
              <a:t>Адолесцентите и родителите зборуваат на различен јазик. Јазикот на интернет изобилува со сленг, кратенки, акроними и различни знаци што се разбирливи само за адолесцентите, а на родителите не им е лесно да го препознаат нивното значење. Ова ја нарушува комуникацијата меѓу адолесцентите и родителите и им оневозможува на родителите да бидат целосно запознаени со онлајн-комуникацијата (и со офлајн-комуникацијата) на своите деца и со тоа што тие го планираат, а може да биде потенцијално штетно.</a:t>
            </a:r>
          </a:p>
          <a:p>
            <a:pPr algn="just">
              <a:lnSpc>
                <a:spcPct val="80000"/>
              </a:lnSpc>
            </a:pPr>
            <a:endParaRPr lang="ru-RU" sz="1100" dirty="0">
              <a:solidFill>
                <a:schemeClr val="tx1">
                  <a:lumMod val="50000"/>
                </a:schemeClr>
              </a:solidFill>
            </a:endParaRPr>
          </a:p>
          <a:p>
            <a:pPr algn="just">
              <a:lnSpc>
                <a:spcPct val="80000"/>
              </a:lnSpc>
            </a:pPr>
            <a:r>
              <a:rPr lang="ru-RU" sz="1100" dirty="0">
                <a:solidFill>
                  <a:schemeClr val="tx1">
                    <a:lumMod val="50000"/>
                  </a:schemeClr>
                </a:solidFill>
              </a:rPr>
              <a:t>Комуникацијата помеѓу децата и родителите е клучна за сите процеси на емоционален, когнитивен и општествено-културен развој на децата, па е многу важно тие да се разбираат меѓусебно, што може да биде нарушено од преголемото присуство на децата на интернет и во онлајн-просторот, особено на социјалните медиуми и играјќи дигитални (онлајн) игри. </a:t>
            </a:r>
            <a:endParaRPr lang="uk-UA" sz="1100" dirty="0">
              <a:solidFill>
                <a:schemeClr val="tx1">
                  <a:lumMod val="50000"/>
                </a:schemeClr>
              </a:solidFill>
            </a:endParaRPr>
          </a:p>
        </p:txBody>
      </p:sp>
      <p:pic>
        <p:nvPicPr>
          <p:cNvPr id="3078" name="Picture 6" descr="Building Bridges, Not Walls: Effective Communication Strategies for Parents  of Teens and Young Adults – Empower 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5189188"/>
            <a:ext cx="259080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ow much is too much social media use: A Q&amp;A with Mitch Prinstein, Ph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287" y="5189188"/>
            <a:ext cx="259080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6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32025" y="228600"/>
            <a:ext cx="6911975" cy="1404937"/>
          </a:xfrm>
        </p:spPr>
        <p:txBody>
          <a:bodyPr/>
          <a:lstStyle/>
          <a:p>
            <a:r>
              <a:rPr lang="ru-RU" sz="1800" b="1" dirty="0">
                <a:solidFill>
                  <a:srgbClr val="002060"/>
                </a:solidFill>
              </a:rPr>
              <a:t>КОМУНИКОЛОШКИ ИМПЛИКАЦИИ</a:t>
            </a:r>
            <a:br>
              <a:rPr lang="ru-RU" sz="1800" b="1" dirty="0">
                <a:solidFill>
                  <a:srgbClr val="002060"/>
                </a:solidFill>
              </a:rPr>
            </a:br>
            <a:r>
              <a:rPr lang="ru-RU" sz="1800" b="1" dirty="0">
                <a:solidFill>
                  <a:srgbClr val="002060"/>
                </a:solidFill>
              </a:rPr>
              <a:t>ОД ПРОБЛЕМАТИЧНАТА УПОТРЕБА НА ИНТЕРНЕТ</a:t>
            </a:r>
            <a:br>
              <a:rPr lang="ru-RU" sz="1800" b="1" dirty="0">
                <a:solidFill>
                  <a:srgbClr val="002060"/>
                </a:solidFill>
              </a:rPr>
            </a:br>
            <a:r>
              <a:rPr lang="ru-RU" sz="1800" b="1" dirty="0">
                <a:solidFill>
                  <a:srgbClr val="002060"/>
                </a:solidFill>
              </a:rPr>
              <a:t>И ИГРАЊЕТО НА ДИГИТАЛНИ (ОНЛАЈН) ИГРИ</a:t>
            </a:r>
            <a:br>
              <a:rPr lang="ru-RU" sz="1800" b="1" dirty="0">
                <a:solidFill>
                  <a:srgbClr val="002060"/>
                </a:solidFill>
              </a:rPr>
            </a:br>
            <a:r>
              <a:rPr lang="ru-RU" sz="1800" b="1" dirty="0">
                <a:solidFill>
                  <a:srgbClr val="002060"/>
                </a:solidFill>
              </a:rPr>
              <a:t>КАЈ АДОЛЕСЦЕНТИТЕ</a:t>
            </a:r>
            <a:r>
              <a:rPr lang="ru-RU" sz="2000" b="1" dirty="0">
                <a:solidFill>
                  <a:srgbClr val="002060"/>
                </a:solidFill>
              </a:rPr>
              <a:t/>
            </a:r>
            <a:br>
              <a:rPr lang="ru-RU" sz="2000" b="1" dirty="0">
                <a:solidFill>
                  <a:srgbClr val="002060"/>
                </a:solidFill>
              </a:rPr>
            </a:br>
            <a:r>
              <a:rPr lang="ru-RU" sz="1400" b="1" dirty="0">
                <a:solidFill>
                  <a:schemeClr val="accent6">
                    <a:lumMod val="50000"/>
                  </a:schemeClr>
                </a:solidFill>
              </a:rPr>
              <a:t>Ас. м-р Теа Конеска-Василевска</a:t>
            </a:r>
            <a:endParaRPr lang="en-US" sz="2000" b="1" dirty="0">
              <a:solidFill>
                <a:schemeClr val="accent6">
                  <a:lumMod val="50000"/>
                </a:schemeClr>
              </a:solidFill>
            </a:endParaRPr>
          </a:p>
        </p:txBody>
      </p:sp>
      <p:sp>
        <p:nvSpPr>
          <p:cNvPr id="5123" name="Rectangle 3"/>
          <p:cNvSpPr>
            <a:spLocks noGrp="1" noChangeArrowheads="1"/>
          </p:cNvSpPr>
          <p:nvPr>
            <p:ph type="body" idx="1"/>
          </p:nvPr>
        </p:nvSpPr>
        <p:spPr>
          <a:xfrm>
            <a:off x="1752600" y="1600200"/>
            <a:ext cx="5562600" cy="5224463"/>
          </a:xfrm>
        </p:spPr>
        <p:txBody>
          <a:bodyPr/>
          <a:lstStyle/>
          <a:p>
            <a:pPr marL="0" indent="0" algn="ctr">
              <a:buNone/>
            </a:pPr>
            <a:r>
              <a:rPr lang="mk-MK" sz="1400" b="1" dirty="0">
                <a:solidFill>
                  <a:srgbClr val="0070C0"/>
                </a:solidFill>
                <a:latin typeface="+mj-lt"/>
                <a:ea typeface="Calibri" panose="020F0502020204030204" pitchFamily="34" charset="0"/>
                <a:cs typeface="Times New Roman" panose="02020603050405020304" pitchFamily="18" charset="0"/>
              </a:rPr>
              <a:t>Улогата на</a:t>
            </a:r>
            <a:r>
              <a:rPr lang="ru-RU" sz="1400" b="1" dirty="0">
                <a:solidFill>
                  <a:srgbClr val="0070C0"/>
                </a:solidFill>
                <a:latin typeface="+mj-lt"/>
                <a:ea typeface="Calibri" panose="020F0502020204030204" pitchFamily="34" charset="0"/>
                <a:cs typeface="Times New Roman" panose="02020603050405020304" pitchFamily="18" charset="0"/>
              </a:rPr>
              <a:t> дизајнот</a:t>
            </a:r>
          </a:p>
          <a:p>
            <a:pPr marL="0" indent="0" algn="ctr">
              <a:buNone/>
            </a:pPr>
            <a:r>
              <a:rPr lang="ru-RU" sz="1400" b="1" dirty="0">
                <a:solidFill>
                  <a:srgbClr val="0070C0"/>
                </a:solidFill>
                <a:latin typeface="+mj-lt"/>
                <a:ea typeface="Calibri" panose="020F0502020204030204" pitchFamily="34" charset="0"/>
                <a:cs typeface="Times New Roman" panose="02020603050405020304" pitchFamily="18" charset="0"/>
              </a:rPr>
              <a:t>на дигиталните (онлајн) игри</a:t>
            </a:r>
          </a:p>
          <a:p>
            <a:pPr marL="0" indent="0" algn="ctr">
              <a:buNone/>
            </a:pPr>
            <a:endParaRPr lang="ru-RU" sz="1400" b="1" dirty="0">
              <a:solidFill>
                <a:srgbClr val="0070C0"/>
              </a:solidFill>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mk-MK" sz="1150"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Многу истражувања укажуваат на тоа дека дизајнот на дигиталните (онлајн) игри има многу големо влијание врз комуникацијата и интеракцијата и врз перцепцијата и сознавањето на нештата (Hult et al., 2006; Thompson et al., 2007; Tam &amp; Ho, 2006; Rizzo &amp; Kim, 2005; Richards &amp; David, 2005). Прекумерното играње има различни негативни влијанија врз адолесцентите.</a:t>
            </a:r>
            <a:endParaRPr lang="en-US" sz="1150"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mk-MK" sz="1150"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Дизајнерите на онлајн-игри вложуваат големи напори за да ги задржат ангажманот и лојалноста на играчите и користат различни стратегии за дизајн. Петте категории на структурни карактеристики на дигитални (онлајн) игри што можат да поттикнат прекумерно играње и проблематично однесување се: 1. социјални карактеристики; 2. манипулација со контролни карактеристики; 3. карактеристики на </a:t>
            </a:r>
            <a:r>
              <a:rPr lang="mk-MK" sz="1150" dirty="0" err="1">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наративи</a:t>
            </a:r>
            <a:r>
              <a:rPr lang="mk-MK" sz="1150"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 и идентитети; 4. карактеристики на награда и казнување; и 5. карактеристики на презентација</a:t>
            </a:r>
            <a:r>
              <a:rPr lang="mk-MK" sz="1150" dirty="0">
                <a:solidFill>
                  <a:srgbClr val="B9D6E7">
                    <a:lumMod val="10000"/>
                  </a:srgbClr>
                </a:solidFill>
                <a:latin typeface="Arial" panose="020B0604020202020204" pitchFamily="34" charset="0"/>
                <a:ea typeface="Calibri" panose="020F0502020204030204" pitchFamily="34" charset="0"/>
                <a:cs typeface="Times New Roman" panose="02020603050405020304" pitchFamily="18" charset="0"/>
              </a:rPr>
              <a:t> (Wood et al., 2004).</a:t>
            </a:r>
          </a:p>
          <a:p>
            <a:pPr marL="0" marR="0" algn="just">
              <a:lnSpc>
                <a:spcPct val="107000"/>
              </a:lnSpc>
              <a:spcBef>
                <a:spcPts val="0"/>
              </a:spcBef>
              <a:spcAft>
                <a:spcPts val="800"/>
              </a:spcAft>
            </a:pPr>
            <a:r>
              <a:rPr lang="ru-RU" sz="115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Структурните карактеристики што најмногу се поврзуваат со зависност се: присуството и создавањето на аватари (идеализирана верзија на чувството за себе на играчот); специфичните жанрови; поголемиот број играчи; различните карактеристики на награди (како при коцкањето); графиката и звукот.</a:t>
            </a:r>
          </a:p>
          <a:p>
            <a:pPr marL="0" lvl="0" algn="just">
              <a:lnSpc>
                <a:spcPct val="107000"/>
              </a:lnSpc>
              <a:spcBef>
                <a:spcPts val="0"/>
              </a:spcBef>
              <a:spcAft>
                <a:spcPts val="800"/>
              </a:spcAft>
            </a:pPr>
            <a:r>
              <a:rPr lang="mk-MK" sz="1150" b="1" dirty="0">
                <a:solidFill>
                  <a:srgbClr val="B9D6E7">
                    <a:lumMod val="10000"/>
                  </a:srgbClr>
                </a:solidFill>
                <a:latin typeface="Arial" panose="020B0604020202020204" pitchFamily="34" charset="0"/>
                <a:ea typeface="Calibri" panose="020F0502020204030204" pitchFamily="34" charset="0"/>
                <a:cs typeface="Times New Roman" panose="02020603050405020304" pitchFamily="18" charset="0"/>
              </a:rPr>
              <a:t>Произлегува дека проблематичната употреба и зависноста доаѓаат од дизајнерските карактеристики на игрите, а не од животните околности или мотивацијата на играчите.</a:t>
            </a:r>
          </a:p>
          <a:p>
            <a:pPr marL="0" marR="0" algn="just">
              <a:lnSpc>
                <a:spcPct val="107000"/>
              </a:lnSpc>
              <a:spcBef>
                <a:spcPts val="0"/>
              </a:spcBef>
              <a:spcAft>
                <a:spcPts val="800"/>
              </a:spcAft>
            </a:pPr>
            <a:endParaRPr lang="en-US" sz="1100"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200" dirty="0">
              <a:solidFill>
                <a:srgbClr val="000000"/>
              </a:solidFill>
              <a:latin typeface="+mj-lt"/>
            </a:endParaRPr>
          </a:p>
        </p:txBody>
      </p:sp>
      <p:pic>
        <p:nvPicPr>
          <p:cNvPr id="4098" name="Picture 2" descr="Digital game Vector Icon Design 25590021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473282"/>
            <a:ext cx="1287510" cy="10210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000+ Gaming Avatars Stock Illustrations, Royalty-Free Vector Graphic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831" y="3886200"/>
            <a:ext cx="1483849" cy="10544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le of AI in Video Game Development - BCCN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7831" y="2179320"/>
            <a:ext cx="1463479"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9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32025" y="228600"/>
            <a:ext cx="6911975" cy="1404937"/>
          </a:xfrm>
        </p:spPr>
        <p:txBody>
          <a:bodyPr/>
          <a:lstStyle/>
          <a:p>
            <a:r>
              <a:rPr lang="ru-RU" sz="1800" b="1" dirty="0">
                <a:solidFill>
                  <a:srgbClr val="002060"/>
                </a:solidFill>
              </a:rPr>
              <a:t>КОМУНИКОЛОШКИ ИМПЛИКАЦИИ</a:t>
            </a:r>
            <a:br>
              <a:rPr lang="ru-RU" sz="1800" b="1" dirty="0">
                <a:solidFill>
                  <a:srgbClr val="002060"/>
                </a:solidFill>
              </a:rPr>
            </a:br>
            <a:r>
              <a:rPr lang="ru-RU" sz="1800" b="1" dirty="0">
                <a:solidFill>
                  <a:srgbClr val="002060"/>
                </a:solidFill>
              </a:rPr>
              <a:t>ОД ПРОБЛЕМАТИЧНАТА УПОТРЕБА НА ИНТЕРНЕТ</a:t>
            </a:r>
            <a:br>
              <a:rPr lang="ru-RU" sz="1800" b="1" dirty="0">
                <a:solidFill>
                  <a:srgbClr val="002060"/>
                </a:solidFill>
              </a:rPr>
            </a:br>
            <a:r>
              <a:rPr lang="ru-RU" sz="1800" b="1" dirty="0">
                <a:solidFill>
                  <a:srgbClr val="002060"/>
                </a:solidFill>
              </a:rPr>
              <a:t>И ИГРАЊЕТО НА ДИГИТАЛНИ (ОНЛАЈН) ИГРИ</a:t>
            </a:r>
            <a:br>
              <a:rPr lang="ru-RU" sz="1800" b="1" dirty="0">
                <a:solidFill>
                  <a:srgbClr val="002060"/>
                </a:solidFill>
              </a:rPr>
            </a:br>
            <a:r>
              <a:rPr lang="ru-RU" sz="1800" b="1" dirty="0">
                <a:solidFill>
                  <a:srgbClr val="002060"/>
                </a:solidFill>
              </a:rPr>
              <a:t>КАЈ АДОЛЕСЦЕНТИТЕ</a:t>
            </a:r>
            <a:r>
              <a:rPr lang="ru-RU" sz="2000" b="1" dirty="0">
                <a:solidFill>
                  <a:srgbClr val="002060"/>
                </a:solidFill>
              </a:rPr>
              <a:t/>
            </a:r>
            <a:br>
              <a:rPr lang="ru-RU" sz="2000" b="1" dirty="0">
                <a:solidFill>
                  <a:srgbClr val="002060"/>
                </a:solidFill>
              </a:rPr>
            </a:br>
            <a:r>
              <a:rPr lang="ru-RU" sz="1400" b="1" dirty="0">
                <a:solidFill>
                  <a:schemeClr val="accent6">
                    <a:lumMod val="50000"/>
                  </a:schemeClr>
                </a:solidFill>
              </a:rPr>
              <a:t>Ас. м-р Теа Конеска-Василевска</a:t>
            </a:r>
            <a:endParaRPr lang="en-US" sz="2000" b="1" dirty="0">
              <a:solidFill>
                <a:schemeClr val="accent6">
                  <a:lumMod val="50000"/>
                </a:schemeClr>
              </a:solidFill>
            </a:endParaRPr>
          </a:p>
        </p:txBody>
      </p:sp>
      <p:sp>
        <p:nvSpPr>
          <p:cNvPr id="5123" name="Rectangle 3"/>
          <p:cNvSpPr>
            <a:spLocks noGrp="1" noChangeArrowheads="1"/>
          </p:cNvSpPr>
          <p:nvPr>
            <p:ph type="body" idx="1"/>
          </p:nvPr>
        </p:nvSpPr>
        <p:spPr>
          <a:xfrm>
            <a:off x="2133600" y="1633537"/>
            <a:ext cx="6686550" cy="5035551"/>
          </a:xfrm>
        </p:spPr>
        <p:txBody>
          <a:bodyPr/>
          <a:lstStyle/>
          <a:p>
            <a:pPr marL="0" indent="0">
              <a:buNone/>
            </a:pPr>
            <a:endParaRPr lang="ru-RU"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sr-Latn-RS" sz="1600" b="1"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mk-MK" sz="1600" b="1"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Наместо дизајнерите на игри, психолозите, комуниколозите и разните научници и експерти да се вклучуваат во дизајнирањето на дигитални игри што ќе создаваат зависност, тие би требало активно да се вклучат во промислувањето и креирањето механизми што ќе ја намалат оваа зависност и би требало да повлечат јасна граница помеѓу она што е етично и морално прифатливо во дизајнот на одредена дигитална игра и она што претставува потенцијална штета и потенцијален ризик, особено кога станува збор за деца и адолесценти како корисници. Во комбинација со истражувања на темата и соработка на повеќе нивоа, тоа е еден од можните начини за поефикасно спречување на негативните форми на користење на дигитални игри и на зависноста од нив </a:t>
            </a:r>
            <a:r>
              <a:rPr lang="sr-Latn-RS" sz="1600" b="1"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(Almodovar-Alegria, 2022)</a:t>
            </a:r>
            <a:r>
              <a:rPr lang="mk-MK" sz="1600" b="1"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rPr>
              <a:t>.</a:t>
            </a:r>
            <a:endParaRPr lang="en-US" sz="1600" b="1"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mk-MK" sz="800" dirty="0">
              <a:solidFill>
                <a:schemeClr val="accent6">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800"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100" dirty="0">
              <a:solidFill>
                <a:srgbClr val="000000"/>
              </a:solidFill>
              <a:latin typeface="+mj-lt"/>
            </a:endParaRPr>
          </a:p>
        </p:txBody>
      </p:sp>
    </p:spTree>
    <p:extLst>
      <p:ext uri="{BB962C8B-B14F-4D97-AF65-F5344CB8AC3E}">
        <p14:creationId xmlns:p14="http://schemas.microsoft.com/office/powerpoint/2010/main" val="197390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38600" y="609600"/>
            <a:ext cx="5257800" cy="1128713"/>
          </a:xfrm>
        </p:spPr>
        <p:txBody>
          <a:bodyPr/>
          <a:lstStyle/>
          <a:p>
            <a:pPr algn="ctr"/>
            <a:r>
              <a:rPr lang="ru-RU" sz="2400" b="1" dirty="0">
                <a:latin typeface="Georgia" panose="02040502050405020303" pitchFamily="18" charset="0"/>
              </a:rPr>
              <a:t>РЕЗУЛТАТИ</a:t>
            </a:r>
            <a:r>
              <a:rPr lang="ru-RU" sz="1600" b="1" dirty="0">
                <a:latin typeface="Georgia" panose="02040502050405020303" pitchFamily="18" charset="0"/>
              </a:rPr>
              <a:t/>
            </a:r>
            <a:br>
              <a:rPr lang="ru-RU" sz="1600" b="1" dirty="0">
                <a:latin typeface="Georgia" panose="02040502050405020303" pitchFamily="18" charset="0"/>
              </a:rPr>
            </a:br>
            <a:r>
              <a:rPr lang="ru-RU" sz="1400" b="1" dirty="0">
                <a:solidFill>
                  <a:srgbClr val="002060"/>
                </a:solidFill>
                <a:latin typeface="Georgia" panose="02040502050405020303" pitchFamily="18" charset="0"/>
              </a:rPr>
              <a:t>Проф. д-р Елеонора Серафимовска</a:t>
            </a:r>
          </a:p>
        </p:txBody>
      </p:sp>
      <p:sp>
        <p:nvSpPr>
          <p:cNvPr id="4099" name="Rectangle 3"/>
          <p:cNvSpPr>
            <a:spLocks noGrp="1" noChangeArrowheads="1"/>
          </p:cNvSpPr>
          <p:nvPr>
            <p:ph type="body" idx="1"/>
          </p:nvPr>
        </p:nvSpPr>
        <p:spPr>
          <a:xfrm>
            <a:off x="609600" y="1844675"/>
            <a:ext cx="7851775" cy="4248150"/>
          </a:xfrm>
        </p:spPr>
        <p:txBody>
          <a:bodyPr/>
          <a:lstStyle/>
          <a:p>
            <a:pPr marL="0" indent="0">
              <a:lnSpc>
                <a:spcPct val="80000"/>
              </a:lnSpc>
              <a:buNone/>
            </a:pPr>
            <a:r>
              <a:rPr lang="ru-RU" sz="2000" dirty="0">
                <a:latin typeface="Georgia" panose="02040502050405020303" pitchFamily="18" charset="0"/>
              </a:rPr>
              <a:t>Главна цел: </a:t>
            </a:r>
          </a:p>
          <a:p>
            <a:pPr marL="0" indent="0">
              <a:lnSpc>
                <a:spcPct val="80000"/>
              </a:lnSpc>
              <a:buNone/>
            </a:pPr>
            <a:r>
              <a:rPr lang="ru-RU" sz="2000" dirty="0">
                <a:latin typeface="Georgia" panose="02040502050405020303" pitchFamily="18" charset="0"/>
              </a:rPr>
              <a:t>да се постигне разбирање на </a:t>
            </a:r>
            <a:r>
              <a:rPr lang="ru-RU" sz="2000" b="1" dirty="0">
                <a:latin typeface="Georgia" panose="02040502050405020303" pitchFamily="18" charset="0"/>
              </a:rPr>
              <a:t>причините зошто адолесцентите </a:t>
            </a:r>
            <a:r>
              <a:rPr lang="ru-RU" sz="2000" dirty="0">
                <a:latin typeface="Georgia" panose="02040502050405020303" pitchFamily="18" charset="0"/>
              </a:rPr>
              <a:t>се впуштаат во т.н. нарушено играње на дигитални (онлајн) игри, </a:t>
            </a:r>
            <a:r>
              <a:rPr lang="ru-RU" sz="2000" b="1" dirty="0">
                <a:latin typeface="Georgia" panose="02040502050405020303" pitchFamily="18" charset="0"/>
              </a:rPr>
              <a:t>кое е нивното ниво на психолошка зависност</a:t>
            </a:r>
            <a:r>
              <a:rPr lang="ru-RU" sz="2000" dirty="0">
                <a:latin typeface="Georgia" panose="02040502050405020303" pitchFamily="18" charset="0"/>
              </a:rPr>
              <a:t> и </a:t>
            </a:r>
            <a:r>
              <a:rPr lang="ru-RU" sz="2000" b="1" dirty="0">
                <a:latin typeface="Georgia" panose="02040502050405020303" pitchFamily="18" charset="0"/>
              </a:rPr>
              <a:t>до кој степен </a:t>
            </a:r>
            <a:r>
              <a:rPr lang="ru-RU" sz="2000" dirty="0">
                <a:latin typeface="Georgia" panose="02040502050405020303" pitchFamily="18" charset="0"/>
              </a:rPr>
              <a:t>оваа конкретна зависност </a:t>
            </a:r>
            <a:r>
              <a:rPr lang="ru-RU" sz="2000" b="1" dirty="0">
                <a:latin typeface="Georgia" panose="02040502050405020303" pitchFamily="18" charset="0"/>
              </a:rPr>
              <a:t>ги попречува менталното здравје и нивната адаптација во средината во којашто живеат.</a:t>
            </a:r>
            <a:r>
              <a:rPr lang="ru-RU" sz="2000" dirty="0">
                <a:latin typeface="Georgia" panose="02040502050405020303" pitchFamily="18" charset="0"/>
              </a:rPr>
              <a:t> </a:t>
            </a:r>
          </a:p>
          <a:p>
            <a:pPr marL="0" indent="0">
              <a:lnSpc>
                <a:spcPct val="80000"/>
              </a:lnSpc>
              <a:buNone/>
            </a:pPr>
            <a:endParaRPr lang="ru-RU" sz="2000" dirty="0">
              <a:latin typeface="Georgia" panose="02040502050405020303" pitchFamily="18" charset="0"/>
            </a:endParaRPr>
          </a:p>
          <a:p>
            <a:pPr marL="0" indent="0">
              <a:lnSpc>
                <a:spcPct val="80000"/>
              </a:lnSpc>
              <a:buNone/>
            </a:pPr>
            <a:r>
              <a:rPr lang="ru-RU" sz="2000" dirty="0">
                <a:latin typeface="Georgia" panose="02040502050405020303" pitchFamily="18" charset="0"/>
              </a:rPr>
              <a:t>Спроведувањето на ова истражување се осврнува на тоа како </a:t>
            </a:r>
            <a:r>
              <a:rPr lang="ru-RU" sz="2000" b="1" dirty="0">
                <a:latin typeface="Georgia" panose="02040502050405020303" pitchFamily="18" charset="0"/>
              </a:rPr>
              <a:t>отпорноста, факторите на семејството и врсниците </a:t>
            </a:r>
            <a:r>
              <a:rPr lang="ru-RU" sz="2000" dirty="0">
                <a:latin typeface="Georgia" panose="02040502050405020303" pitchFamily="18" charset="0"/>
              </a:rPr>
              <a:t>ја намалуваат или ја зголемуваат веројатноста за вклучување на адолесцентите во проблематично играње на дигитални (онлајн) игри, но и </a:t>
            </a:r>
            <a:r>
              <a:rPr lang="ru-RU" sz="2000" b="1" dirty="0">
                <a:latin typeface="Georgia" panose="02040502050405020303" pitchFamily="18" charset="0"/>
              </a:rPr>
              <a:t>на каков начин проблематичното играње е поврзано со други аспекти</a:t>
            </a:r>
            <a:r>
              <a:rPr lang="ru-RU" sz="2000" dirty="0">
                <a:latin typeface="Georgia" panose="02040502050405020303" pitchFamily="18" charset="0"/>
              </a:rPr>
              <a:t>, како што се самоповредување, социјална девијација, нарушен режим на спиење и симптоми на зависност од храна.</a:t>
            </a:r>
            <a:endParaRPr lang="uk-UA" sz="2000" dirty="0">
              <a:latin typeface="Georgia" panose="0204050205040502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b="1" dirty="0">
                <a:solidFill>
                  <a:srgbClr val="FFC000"/>
                </a:solidFill>
                <a:latin typeface="Georgia" panose="02040502050405020303" pitchFamily="18" charset="0"/>
              </a:rPr>
              <a:t>По што е препознатливо</a:t>
            </a:r>
            <a:endParaRPr lang="en-US" b="1" dirty="0">
              <a:solidFill>
                <a:srgbClr val="FFC000"/>
              </a:solidFill>
              <a:latin typeface="Georgia" panose="02040502050405020303" pitchFamily="18" charset="0"/>
            </a:endParaRPr>
          </a:p>
        </p:txBody>
      </p:sp>
      <p:sp>
        <p:nvSpPr>
          <p:cNvPr id="3" name="Content Placeholder 2"/>
          <p:cNvSpPr>
            <a:spLocks noGrp="1"/>
          </p:cNvSpPr>
          <p:nvPr>
            <p:ph idx="1"/>
          </p:nvPr>
        </p:nvSpPr>
        <p:spPr>
          <a:xfrm>
            <a:off x="286043" y="1600200"/>
            <a:ext cx="8443913" cy="5081587"/>
          </a:xfrm>
        </p:spPr>
        <p:txBody>
          <a:bodyPr/>
          <a:lstStyle/>
          <a:p>
            <a:pPr marL="0" indent="0">
              <a:buNone/>
            </a:pPr>
            <a:r>
              <a:rPr lang="mk-MK" sz="2400" b="1" dirty="0">
                <a:latin typeface="Georgia" panose="02040502050405020303" pitchFamily="18" charset="0"/>
              </a:rPr>
              <a:t>Методолошки апсект:</a:t>
            </a:r>
          </a:p>
          <a:p>
            <a:pPr>
              <a:buFont typeface="Wingdings" panose="05000000000000000000" pitchFamily="2" charset="2"/>
              <a:buChar char="ü"/>
            </a:pPr>
            <a:r>
              <a:rPr lang="mk-MK" sz="2400" dirty="0">
                <a:latin typeface="Georgia" panose="02040502050405020303" pitchFamily="18" charset="0"/>
              </a:rPr>
              <a:t>Опфатени се најголемиот број потенцијални фактори (варијабли)</a:t>
            </a:r>
          </a:p>
          <a:p>
            <a:pPr>
              <a:buFont typeface="Wingdings" panose="05000000000000000000" pitchFamily="2" charset="2"/>
              <a:buChar char="ü"/>
            </a:pPr>
            <a:r>
              <a:rPr lang="mk-MK" sz="2400" dirty="0">
                <a:latin typeface="Georgia" panose="02040502050405020303" pitchFamily="18" charset="0"/>
              </a:rPr>
              <a:t>12 инструменти (скали)</a:t>
            </a:r>
          </a:p>
          <a:p>
            <a:pPr>
              <a:buFont typeface="Wingdings" panose="05000000000000000000" pitchFamily="2" charset="2"/>
              <a:buChar char="ü"/>
            </a:pPr>
            <a:r>
              <a:rPr lang="mk-MK" sz="2400" dirty="0">
                <a:latin typeface="Georgia" panose="02040502050405020303" pitchFamily="18" charset="0"/>
              </a:rPr>
              <a:t>Адаптација на меѓународни инструменти на македонски јазик</a:t>
            </a:r>
          </a:p>
          <a:p>
            <a:pPr>
              <a:buFont typeface="Wingdings" panose="05000000000000000000" pitchFamily="2" charset="2"/>
              <a:buChar char="ü"/>
            </a:pPr>
            <a:r>
              <a:rPr lang="mk-MK" sz="2400" dirty="0">
                <a:latin typeface="Georgia" panose="02040502050405020303" pitchFamily="18" charset="0"/>
              </a:rPr>
              <a:t>Инструментите се отворени за употреба</a:t>
            </a:r>
          </a:p>
          <a:p>
            <a:pPr marL="0" indent="0">
              <a:buNone/>
            </a:pPr>
            <a:endParaRPr lang="mk-MK" sz="2400" dirty="0">
              <a:latin typeface="Georgia" panose="02040502050405020303" pitchFamily="18" charset="0"/>
            </a:endParaRPr>
          </a:p>
          <a:p>
            <a:pPr marL="0" indent="0">
              <a:buNone/>
            </a:pPr>
            <a:r>
              <a:rPr lang="mk-MK" sz="2400" b="1" dirty="0">
                <a:latin typeface="Georgia" panose="02040502050405020303" pitchFamily="18" charset="0"/>
              </a:rPr>
              <a:t>Апликативни можности</a:t>
            </a:r>
          </a:p>
          <a:p>
            <a:pPr>
              <a:buFont typeface="Wingdings" panose="05000000000000000000" pitchFamily="2" charset="2"/>
              <a:buChar char="Ø"/>
            </a:pPr>
            <a:r>
              <a:rPr lang="mk-MK" sz="2400" dirty="0">
                <a:latin typeface="Georgia" panose="02040502050405020303" pitchFamily="18" charset="0"/>
              </a:rPr>
              <a:t>во клиника</a:t>
            </a:r>
          </a:p>
          <a:p>
            <a:pPr>
              <a:buFont typeface="Wingdings" panose="05000000000000000000" pitchFamily="2" charset="2"/>
              <a:buChar char="Ø"/>
            </a:pPr>
            <a:r>
              <a:rPr lang="mk-MK" sz="2400" dirty="0">
                <a:latin typeface="Georgia" panose="02040502050405020303" pitchFamily="18" charset="0"/>
              </a:rPr>
              <a:t>во училиште</a:t>
            </a:r>
          </a:p>
          <a:p>
            <a:pPr>
              <a:buFont typeface="Wingdings" panose="05000000000000000000" pitchFamily="2" charset="2"/>
              <a:buChar char="Ø"/>
            </a:pPr>
            <a:r>
              <a:rPr lang="mk-MK" sz="2400" dirty="0">
                <a:latin typeface="Georgia" panose="02040502050405020303" pitchFamily="18" charset="0"/>
              </a:rPr>
              <a:t>тренинг и обука на родители</a:t>
            </a:r>
          </a:p>
          <a:p>
            <a:pPr marL="0"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173678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157" y="1096259"/>
            <a:ext cx="5334000" cy="808742"/>
          </a:xfrm>
        </p:spPr>
        <p:txBody>
          <a:bodyPr/>
          <a:lstStyle/>
          <a:p>
            <a:pPr algn="l"/>
            <a:r>
              <a:rPr lang="mk-MK" sz="2000" b="1" dirty="0">
                <a:solidFill>
                  <a:srgbClr val="FFC000"/>
                </a:solidFill>
                <a:latin typeface="Cambria" panose="02040503050406030204" pitchFamily="18" charset="0"/>
                <a:ea typeface="Cambria" panose="02040503050406030204" pitchFamily="18" charset="0"/>
              </a:rPr>
              <a:t>Фактори на влијание</a:t>
            </a:r>
            <a:br>
              <a:rPr lang="mk-MK" sz="2000" b="1" dirty="0">
                <a:solidFill>
                  <a:srgbClr val="FFC000"/>
                </a:solidFill>
                <a:latin typeface="Cambria" panose="02040503050406030204" pitchFamily="18" charset="0"/>
                <a:ea typeface="Cambria" panose="02040503050406030204" pitchFamily="18" charset="0"/>
              </a:rPr>
            </a:br>
            <a:r>
              <a:rPr lang="ru-RU" sz="2000" b="1" dirty="0">
                <a:latin typeface="Cambria" panose="02040503050406030204" pitchFamily="18" charset="0"/>
                <a:ea typeface="Cambria" panose="02040503050406030204" pitchFamily="18" charset="0"/>
              </a:rPr>
              <a:t>индивидуално ниво </a:t>
            </a:r>
            <a:r>
              <a:rPr lang="ru-RU" sz="2000" dirty="0">
                <a:latin typeface="Cambria" panose="02040503050406030204" pitchFamily="18" charset="0"/>
                <a:ea typeface="Cambria" panose="02040503050406030204" pitchFamily="18" charset="0"/>
              </a:rPr>
              <a:t>(интраперсонално) на поединецот или на </a:t>
            </a:r>
            <a:r>
              <a:rPr lang="ru-RU" sz="2000" b="1" dirty="0">
                <a:latin typeface="Cambria" panose="02040503050406030204" pitchFamily="18" charset="0"/>
                <a:ea typeface="Cambria" panose="02040503050406030204" pitchFamily="18" charset="0"/>
              </a:rPr>
              <a:t>интерперсонално ниво</a:t>
            </a:r>
            <a:r>
              <a:rPr lang="ru-RU" dirty="0">
                <a:latin typeface="Cambria" panose="02040503050406030204" pitchFamily="18" charset="0"/>
                <a:ea typeface="Cambria" panose="02040503050406030204" pitchFamily="18" charset="0"/>
              </a:rPr>
              <a:t>.</a:t>
            </a:r>
            <a:r>
              <a:rPr lang="uk-UA" dirty="0">
                <a:latin typeface="Cambria" panose="02040503050406030204" pitchFamily="18" charset="0"/>
                <a:ea typeface="Cambria" panose="02040503050406030204" pitchFamily="18" charset="0"/>
              </a:rPr>
              <a:t/>
            </a:r>
            <a:br>
              <a:rPr lang="uk-UA"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09600" y="1706880"/>
            <a:ext cx="6400800" cy="5181600"/>
          </a:xfrm>
        </p:spPr>
        <p:txBody>
          <a:bodyPr/>
          <a:lstStyle/>
          <a:p>
            <a:pPr marL="0" indent="0">
              <a:buNone/>
            </a:pPr>
            <a:r>
              <a:rPr lang="mk-MK" sz="2400" dirty="0">
                <a:latin typeface="Cambria" panose="02040503050406030204" pitchFamily="18" charset="0"/>
                <a:ea typeface="Cambria" panose="02040503050406030204" pitchFamily="18" charset="0"/>
              </a:rPr>
              <a:t>Нова зависност –нови фактори на влијание</a:t>
            </a:r>
          </a:p>
          <a:p>
            <a:pPr marL="0" indent="0">
              <a:buNone/>
            </a:pPr>
            <a:endParaRPr lang="mk-MK" sz="2400" dirty="0">
              <a:latin typeface="Cambria" panose="02040503050406030204" pitchFamily="18" charset="0"/>
              <a:ea typeface="Cambria" panose="02040503050406030204" pitchFamily="18" charset="0"/>
            </a:endParaRP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Мониторинг од родител (мајка)</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Поддршка од родител (мајка)</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Психолошка контрола (мајка)</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Поддршка од врсници</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Отпорност на индивидуата</a:t>
            </a:r>
            <a:endParaRPr lang="en-US" sz="2000" b="1" i="1" dirty="0">
              <a:latin typeface="Cambria" panose="02040503050406030204" pitchFamily="18" charset="0"/>
              <a:ea typeface="Cambria" panose="02040503050406030204" pitchFamily="18" charset="0"/>
            </a:endParaRPr>
          </a:p>
          <a:p>
            <a:pPr marL="0" indent="0">
              <a:buNone/>
            </a:pPr>
            <a:endParaRPr lang="mk-MK" sz="2000" b="1" i="1" dirty="0">
              <a:latin typeface="Cambria" panose="02040503050406030204" pitchFamily="18" charset="0"/>
              <a:ea typeface="Cambria" panose="02040503050406030204" pitchFamily="18" charset="0"/>
            </a:endParaRP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Квалитет на спиење/сон</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Зависност од храна</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Девијантно однесување</a:t>
            </a:r>
          </a:p>
          <a:p>
            <a:pPr>
              <a:buFont typeface="Wingdings" panose="05000000000000000000" pitchFamily="2" charset="2"/>
              <a:buChar char="q"/>
            </a:pPr>
            <a:r>
              <a:rPr lang="mk-MK" sz="2000" b="1" i="1" dirty="0">
                <a:latin typeface="Cambria" panose="02040503050406030204" pitchFamily="18" charset="0"/>
                <a:ea typeface="Cambria" panose="02040503050406030204" pitchFamily="18" charset="0"/>
              </a:rPr>
              <a:t>Самоповредување</a:t>
            </a:r>
          </a:p>
          <a:p>
            <a:pPr marL="0" indent="0">
              <a:buNone/>
            </a:pPr>
            <a:endParaRPr lang="en-US" dirty="0">
              <a:latin typeface="Cambria" panose="02040503050406030204" pitchFamily="18" charset="0"/>
              <a:ea typeface="Cambria" panose="02040503050406030204" pitchFamily="18" charset="0"/>
            </a:endParaRPr>
          </a:p>
        </p:txBody>
      </p:sp>
      <p:sp>
        <p:nvSpPr>
          <p:cNvPr id="5" name="TextBox 4"/>
          <p:cNvSpPr txBox="1"/>
          <p:nvPr/>
        </p:nvSpPr>
        <p:spPr>
          <a:xfrm>
            <a:off x="6172200" y="3514635"/>
            <a:ext cx="2609557" cy="1200329"/>
          </a:xfrm>
          <a:prstGeom prst="rect">
            <a:avLst/>
          </a:prstGeom>
          <a:solidFill>
            <a:schemeClr val="accent2"/>
          </a:solidFill>
        </p:spPr>
        <p:txBody>
          <a:bodyPr wrap="square" rtlCol="0">
            <a:spAutoFit/>
          </a:bodyPr>
          <a:lstStyle/>
          <a:p>
            <a:r>
              <a:rPr lang="mk-MK" sz="2400" dirty="0">
                <a:latin typeface="Cambria" panose="02040503050406030204" pitchFamily="18" charset="0"/>
                <a:ea typeface="Cambria" panose="02040503050406030204" pitchFamily="18" charset="0"/>
              </a:rPr>
              <a:t>Зависност од играње игри</a:t>
            </a:r>
          </a:p>
          <a:p>
            <a:endParaRPr lang="mk-MK"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79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403225"/>
            <a:ext cx="6480175" cy="649288"/>
          </a:xfrm>
        </p:spPr>
        <p:txBody>
          <a:bodyPr/>
          <a:lstStyle/>
          <a:p>
            <a:pPr eaLnBrk="1" hangingPunct="1"/>
            <a:r>
              <a:rPr lang="mk-MK" b="1" dirty="0"/>
              <a:t>Истражувачки контекст</a:t>
            </a:r>
            <a:endParaRPr lang="uk-UA" b="1" dirty="0"/>
          </a:p>
        </p:txBody>
      </p:sp>
      <p:sp>
        <p:nvSpPr>
          <p:cNvPr id="4099" name="Rectangle 3"/>
          <p:cNvSpPr>
            <a:spLocks noGrp="1" noChangeArrowheads="1"/>
          </p:cNvSpPr>
          <p:nvPr>
            <p:ph type="body" idx="1"/>
          </p:nvPr>
        </p:nvSpPr>
        <p:spPr>
          <a:xfrm>
            <a:off x="838200" y="1844675"/>
            <a:ext cx="7623175" cy="4248150"/>
          </a:xfrm>
        </p:spPr>
        <p:txBody>
          <a:bodyPr/>
          <a:lstStyle/>
          <a:p>
            <a:pPr marL="0" indent="0" algn="r" eaLnBrk="1" hangingPunct="1">
              <a:lnSpc>
                <a:spcPct val="80000"/>
              </a:lnSpc>
              <a:buNone/>
            </a:pPr>
            <a:r>
              <a:rPr lang="mk-MK" sz="1400" dirty="0">
                <a:solidFill>
                  <a:srgbClr val="000000"/>
                </a:solidFill>
                <a:ea typeface="굴림" charset="-127"/>
              </a:rPr>
              <a:t>Проф д-р Маријана Марковиќ</a:t>
            </a:r>
          </a:p>
          <a:p>
            <a:pPr marL="0" indent="0" algn="r" eaLnBrk="1" hangingPunct="1">
              <a:lnSpc>
                <a:spcPct val="80000"/>
              </a:lnSpc>
              <a:buNone/>
            </a:pPr>
            <a:endParaRPr lang="en-US" sz="1400" dirty="0">
              <a:solidFill>
                <a:srgbClr val="000000"/>
              </a:solidFill>
              <a:ea typeface="굴림" charset="-127"/>
            </a:endParaRPr>
          </a:p>
          <a:p>
            <a:pPr marL="0" indent="0" algn="just" eaLnBrk="1" hangingPunct="1">
              <a:lnSpc>
                <a:spcPct val="80000"/>
              </a:lnSpc>
              <a:buNone/>
            </a:pPr>
            <a:r>
              <a:rPr lang="ru-RU" sz="2400" dirty="0"/>
              <a:t>Покрај Македонија во меѓународно</a:t>
            </a:r>
            <a:r>
              <a:rPr lang="mk-MK" sz="2400" dirty="0"/>
              <a:t>то</a:t>
            </a:r>
            <a:r>
              <a:rPr lang="ru-RU" sz="2400" dirty="0"/>
              <a:t> истражување беа вклучени: Чешка, Србија, Финска, Косово, САД, Чиле и Словачка. Проектот беше координиран од Универзитетот „Палацки“ во Оломоуц, Република Чешка. </a:t>
            </a:r>
          </a:p>
          <a:p>
            <a:pPr marL="0" indent="0" algn="just" eaLnBrk="1" hangingPunct="1">
              <a:lnSpc>
                <a:spcPct val="80000"/>
              </a:lnSpc>
              <a:buNone/>
            </a:pPr>
            <a:endParaRPr lang="ru-RU" sz="2400" dirty="0"/>
          </a:p>
          <a:p>
            <a:pPr marL="0" indent="0" algn="just" eaLnBrk="1" hangingPunct="1">
              <a:lnSpc>
                <a:spcPct val="80000"/>
              </a:lnSpc>
              <a:buNone/>
            </a:pPr>
            <a:r>
              <a:rPr lang="ru-RU" sz="2400" dirty="0"/>
              <a:t>Подготовката на монографијата беше финансиски овозможена од страна на УКИМ, преку средствата од интегративните функции.</a:t>
            </a:r>
            <a:endParaRPr lang="uk-UA" sz="2400" dirty="0"/>
          </a:p>
        </p:txBody>
      </p:sp>
    </p:spTree>
    <p:extLst>
      <p:ext uri="{BB962C8B-B14F-4D97-AF65-F5344CB8AC3E}">
        <p14:creationId xmlns:p14="http://schemas.microsoft.com/office/powerpoint/2010/main" val="360555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0" y="762000"/>
            <a:ext cx="3429000" cy="808742"/>
          </a:xfrm>
        </p:spPr>
        <p:txBody>
          <a:bodyPr/>
          <a:lstStyle/>
          <a:p>
            <a:pPr algn="l"/>
            <a:r>
              <a:rPr lang="mk-MK" b="1" dirty="0">
                <a:solidFill>
                  <a:srgbClr val="FFFF00"/>
                </a:solidFill>
                <a:latin typeface="Cambria" panose="02040503050406030204" pitchFamily="18" charset="0"/>
                <a:ea typeface="Cambria" panose="02040503050406030204" pitchFamily="18" charset="0"/>
              </a:rPr>
              <a:t>Инструменти</a:t>
            </a:r>
            <a:r>
              <a:rPr lang="uk-UA" dirty="0">
                <a:latin typeface="Cambria" panose="02040503050406030204" pitchFamily="18" charset="0"/>
                <a:ea typeface="Cambria" panose="02040503050406030204" pitchFamily="18" charset="0"/>
              </a:rPr>
              <a:t/>
            </a:r>
            <a:br>
              <a:rPr lang="uk-UA"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304800" y="1905000"/>
            <a:ext cx="8610600" cy="4876800"/>
          </a:xfrm>
          <a:solidFill>
            <a:srgbClr val="FFFF99"/>
          </a:solidFill>
        </p:spPr>
        <p:txBody>
          <a:bodyPr/>
          <a:lstStyle/>
          <a:p>
            <a:pPr marL="0" indent="0">
              <a:buNone/>
            </a:pPr>
            <a:r>
              <a:rPr lang="mk-MK" sz="1600" b="1" i="1" dirty="0">
                <a:latin typeface="Georgia" panose="02040502050405020303" pitchFamily="18" charset="0"/>
                <a:ea typeface="Cambria" panose="02040503050406030204" pitchFamily="18" charset="0"/>
              </a:rPr>
              <a:t>Мониторинг од родител (мајка) и Поддршка од родител (мајка)-</a:t>
            </a:r>
          </a:p>
          <a:p>
            <a:pPr marL="0" indent="0">
              <a:buNone/>
            </a:pPr>
            <a:r>
              <a:rPr lang="mk-MK" sz="1600" dirty="0">
                <a:latin typeface="Georgia" panose="02040502050405020303" pitchFamily="18" charset="0"/>
              </a:rPr>
              <a:t>Скала (мерка) за семеен процес кај адолесценти – кратка форма (</a:t>
            </a:r>
            <a:r>
              <a:rPr lang="en-US" sz="1600" dirty="0">
                <a:latin typeface="Georgia" panose="02040502050405020303" pitchFamily="18" charset="0"/>
              </a:rPr>
              <a:t>Adolescent Family Process Measure – Short Form – AFP -SF)</a:t>
            </a:r>
            <a:endParaRPr lang="mk-MK"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ea typeface="Cambria" panose="02040503050406030204" pitchFamily="18" charset="0"/>
              </a:rPr>
              <a:t>Психолошка контрола (мајка)</a:t>
            </a:r>
            <a:r>
              <a:rPr lang="en-US" sz="1600" b="1" i="1" dirty="0">
                <a:latin typeface="Georgia" panose="02040502050405020303" pitchFamily="18" charset="0"/>
                <a:ea typeface="Cambria" panose="02040503050406030204" pitchFamily="18" charset="0"/>
              </a:rPr>
              <a:t>- </a:t>
            </a:r>
            <a:r>
              <a:rPr lang="ru-RU" sz="1600" dirty="0">
                <a:latin typeface="Georgia" panose="02040502050405020303" pitchFamily="18" charset="0"/>
              </a:rPr>
              <a:t>Инвентар за перцепција на детето за однесувањето на родителите (Child Report Parenting Behaviour </a:t>
            </a:r>
            <a:r>
              <a:rPr lang="en-US" sz="1600" dirty="0">
                <a:latin typeface="Georgia" panose="02040502050405020303" pitchFamily="18" charset="0"/>
              </a:rPr>
              <a:t>Inventory-</a:t>
            </a:r>
            <a:r>
              <a:rPr lang="ru-RU" sz="1600" dirty="0">
                <a:latin typeface="Georgia" panose="02040502050405020303" pitchFamily="18" charset="0"/>
              </a:rPr>
              <a:t> - CRPBI) </a:t>
            </a:r>
            <a:endParaRPr lang="mk-MK"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ea typeface="Cambria" panose="02040503050406030204" pitchFamily="18" charset="0"/>
              </a:rPr>
              <a:t>Поддршка од врсници</a:t>
            </a:r>
            <a:r>
              <a:rPr lang="en-US" sz="1600" b="1" i="1" dirty="0">
                <a:latin typeface="Georgia" panose="02040502050405020303" pitchFamily="18" charset="0"/>
                <a:ea typeface="Cambria" panose="02040503050406030204" pitchFamily="18" charset="0"/>
              </a:rPr>
              <a:t>-</a:t>
            </a:r>
            <a:r>
              <a:rPr lang="mk-MK" sz="1600" dirty="0">
                <a:latin typeface="Georgia" panose="02040502050405020303" pitchFamily="18" charset="0"/>
              </a:rPr>
              <a:t> Скала за социјална поддршка на деца и адолесценти (</a:t>
            </a:r>
            <a:r>
              <a:rPr lang="en-US" sz="1600" dirty="0">
                <a:latin typeface="Georgia" panose="02040502050405020303" pitchFamily="18" charset="0"/>
              </a:rPr>
              <a:t>Child and Adolescent Social Support Scale – CASS)</a:t>
            </a:r>
            <a:endParaRPr lang="mk-MK"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ea typeface="Cambria" panose="02040503050406030204" pitchFamily="18" charset="0"/>
              </a:rPr>
              <a:t>Отпорност на индивидуата-</a:t>
            </a:r>
            <a:r>
              <a:rPr lang="mk-MK" sz="1600" dirty="0">
                <a:latin typeface="Georgia" panose="02040502050405020303" pitchFamily="18" charset="0"/>
              </a:rPr>
              <a:t> Скала (мерка) за отпорност на деца и младинци (</a:t>
            </a:r>
            <a:r>
              <a:rPr lang="en-US" sz="1600" dirty="0">
                <a:latin typeface="Georgia" panose="02040502050405020303" pitchFamily="18" charset="0"/>
              </a:rPr>
              <a:t>Child and Youth Resilience Measure – CYRM- R)</a:t>
            </a:r>
            <a:endParaRPr lang="en-US"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ea typeface="Cambria" panose="02040503050406030204" pitchFamily="18" charset="0"/>
              </a:rPr>
              <a:t>Квалитет на спиење/сон-</a:t>
            </a:r>
            <a:r>
              <a:rPr lang="mk-MK" sz="1600" dirty="0">
                <a:latin typeface="Georgia" panose="02040502050405020303" pitchFamily="18" charset="0"/>
              </a:rPr>
              <a:t> </a:t>
            </a:r>
            <a:r>
              <a:rPr lang="mk-MK" sz="1600" dirty="0" smtClean="0">
                <a:latin typeface="Georgia" panose="02040502050405020303" pitchFamily="18" charset="0"/>
              </a:rPr>
              <a:t>Втора </a:t>
            </a:r>
            <a:r>
              <a:rPr lang="mk-MK" sz="1600" dirty="0">
                <a:latin typeface="Georgia" panose="02040502050405020303" pitchFamily="18" charset="0"/>
              </a:rPr>
              <a:t>швајцарска мултицентрична анкета за здравјето на адолесцентите (</a:t>
            </a:r>
            <a:r>
              <a:rPr lang="en-US" sz="1600" dirty="0">
                <a:latin typeface="Georgia" panose="02040502050405020303" pitchFamily="18" charset="0"/>
              </a:rPr>
              <a:t>The second Swiss Multicenter Adolescent Survey on Health – SMASH02)</a:t>
            </a:r>
            <a:endParaRPr lang="mk-MK"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ea typeface="Cambria" panose="02040503050406030204" pitchFamily="18" charset="0"/>
              </a:rPr>
              <a:t>Зависност од храна-</a:t>
            </a:r>
            <a:r>
              <a:rPr lang="mk-MK" sz="1600" dirty="0">
                <a:latin typeface="Georgia" panose="02040502050405020303" pitchFamily="18" charset="0"/>
              </a:rPr>
              <a:t> Скала за зависност од храна од „Јејл“ (</a:t>
            </a:r>
            <a:r>
              <a:rPr lang="en-US" sz="1600" dirty="0">
                <a:latin typeface="Georgia" panose="02040502050405020303" pitchFamily="18" charset="0"/>
              </a:rPr>
              <a:t>Yale Food Addiction Scale YFAS)</a:t>
            </a:r>
            <a:endParaRPr lang="mk-MK"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ea typeface="Cambria" panose="02040503050406030204" pitchFamily="18" charset="0"/>
              </a:rPr>
              <a:t>Девијантно однесување-</a:t>
            </a:r>
            <a:r>
              <a:rPr lang="mk-MK" sz="1600" dirty="0">
                <a:latin typeface="Georgia" panose="02040502050405020303" pitchFamily="18" charset="0"/>
              </a:rPr>
              <a:t> Нормативна скала на девијантност – кратка форма (</a:t>
            </a:r>
            <a:r>
              <a:rPr lang="en-US" sz="1600" dirty="0">
                <a:latin typeface="Georgia" panose="02040502050405020303" pitchFamily="18" charset="0"/>
              </a:rPr>
              <a:t>Normative Deviance Scale, Short Form – NDS -SF10</a:t>
            </a:r>
            <a:r>
              <a:rPr lang="mk-MK" sz="1600" dirty="0">
                <a:latin typeface="Georgia" panose="02040502050405020303" pitchFamily="18" charset="0"/>
              </a:rPr>
              <a:t>)</a:t>
            </a:r>
            <a:endParaRPr lang="mk-MK" sz="1600" b="1" i="1" dirty="0">
              <a:latin typeface="Georgia" panose="02040502050405020303" pitchFamily="18" charset="0"/>
              <a:ea typeface="Cambria" panose="02040503050406030204" pitchFamily="18" charset="0"/>
            </a:endParaRPr>
          </a:p>
          <a:p>
            <a:pPr marL="0" indent="0">
              <a:buNone/>
            </a:pPr>
            <a:r>
              <a:rPr lang="mk-MK" sz="1600" b="1" i="1" dirty="0">
                <a:latin typeface="Georgia" panose="02040502050405020303" pitchFamily="18" charset="0"/>
              </a:rPr>
              <a:t>Зависност од играње игри: </a:t>
            </a:r>
            <a:r>
              <a:rPr lang="mk-MK" sz="1600" dirty="0">
                <a:latin typeface="Georgia" panose="02040502050405020303" pitchFamily="18" charset="0"/>
              </a:rPr>
              <a:t>Скала за растројство поврзано со интернет гејминг – кратка форма (</a:t>
            </a:r>
            <a:r>
              <a:rPr lang="en-US" sz="1600" dirty="0">
                <a:latin typeface="Georgia" panose="02040502050405020303" pitchFamily="18" charset="0"/>
              </a:rPr>
              <a:t>Internet Gaming Disorder Scale – IGDS9 SF) Pontes &amp; Griffiths (2015) </a:t>
            </a:r>
            <a:endParaRPr lang="mk-MK" sz="1600" dirty="0">
              <a:latin typeface="Georgia" panose="02040502050405020303" pitchFamily="18" charset="0"/>
            </a:endParaRPr>
          </a:p>
          <a:p>
            <a:pPr marL="0" indent="0">
              <a:buNone/>
            </a:pPr>
            <a:r>
              <a:rPr lang="mk-MK" sz="1600" dirty="0">
                <a:latin typeface="Georgia" panose="02040502050405020303" pitchFamily="18" charset="0"/>
              </a:rPr>
              <a:t>Тест за гејминг - растројство (</a:t>
            </a:r>
            <a:r>
              <a:rPr lang="en-US" sz="1600" dirty="0">
                <a:latin typeface="Georgia" panose="02040502050405020303" pitchFamily="18" charset="0"/>
              </a:rPr>
              <a:t>Gaming Disorder Test – GDT</a:t>
            </a:r>
            <a:endParaRPr lang="en-US" sz="1600" dirty="0">
              <a:latin typeface="Georgia" panose="02040502050405020303"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119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403225"/>
            <a:ext cx="7286625" cy="649288"/>
          </a:xfrm>
        </p:spPr>
        <p:txBody>
          <a:bodyPr/>
          <a:lstStyle/>
          <a:p>
            <a:pPr eaLnBrk="1" hangingPunct="1"/>
            <a:r>
              <a:rPr lang="mk-MK" b="1" dirty="0">
                <a:latin typeface="Cambria" panose="02040503050406030204" pitchFamily="18" charset="0"/>
                <a:ea typeface="Cambria" panose="02040503050406030204" pitchFamily="18" charset="0"/>
              </a:rPr>
              <a:t>Видови фактори на влијание</a:t>
            </a:r>
            <a:endParaRPr lang="uk-UA" b="1" dirty="0">
              <a:latin typeface="Cambria" panose="02040503050406030204" pitchFamily="18" charset="0"/>
              <a:ea typeface="Cambria" panose="02040503050406030204" pitchFamily="18" charset="0"/>
            </a:endParaRPr>
          </a:p>
        </p:txBody>
      </p:sp>
      <p:sp>
        <p:nvSpPr>
          <p:cNvPr id="4099" name="Rectangle 3"/>
          <p:cNvSpPr>
            <a:spLocks noGrp="1" noChangeArrowheads="1"/>
          </p:cNvSpPr>
          <p:nvPr>
            <p:ph type="body" idx="1"/>
          </p:nvPr>
        </p:nvSpPr>
        <p:spPr>
          <a:xfrm>
            <a:off x="244622" y="2005013"/>
            <a:ext cx="8461375" cy="4248150"/>
          </a:xfrm>
        </p:spPr>
        <p:txBody>
          <a:bodyPr/>
          <a:lstStyle/>
          <a:p>
            <a:pPr marL="0" indent="0">
              <a:lnSpc>
                <a:spcPct val="80000"/>
              </a:lnSpc>
              <a:buNone/>
            </a:pPr>
            <a:r>
              <a:rPr lang="ru-RU" sz="2000" dirty="0">
                <a:latin typeface="Cambria" panose="02040503050406030204" pitchFamily="18" charset="0"/>
                <a:ea typeface="Cambria" panose="02040503050406030204" pitchFamily="18" charset="0"/>
              </a:rPr>
              <a:t>При објаснувањето на влијанието факторите се определени како </a:t>
            </a:r>
          </a:p>
          <a:p>
            <a:pPr marL="0" indent="0">
              <a:lnSpc>
                <a:spcPct val="80000"/>
              </a:lnSpc>
              <a:buNone/>
            </a:pPr>
            <a:r>
              <a:rPr lang="ru-RU" sz="2000" b="1" dirty="0">
                <a:latin typeface="Cambria" panose="02040503050406030204" pitchFamily="18" charset="0"/>
                <a:ea typeface="Cambria" panose="02040503050406030204" pitchFamily="18" charset="0"/>
              </a:rPr>
              <a:t>фактори на ризик </a:t>
            </a:r>
            <a:r>
              <a:rPr lang="ru-RU" sz="2000" dirty="0">
                <a:latin typeface="Cambria" panose="02040503050406030204" pitchFamily="18" charset="0"/>
                <a:ea typeface="Cambria" panose="02040503050406030204" pitchFamily="18" charset="0"/>
              </a:rPr>
              <a:t>(тоа се фактори што го зголемуваат ризикот од развивање на нарушување на менталното здравје) и </a:t>
            </a:r>
          </a:p>
          <a:p>
            <a:pPr marL="0" indent="0">
              <a:lnSpc>
                <a:spcPct val="80000"/>
              </a:lnSpc>
              <a:buNone/>
            </a:pPr>
            <a:r>
              <a:rPr lang="ru-RU" sz="2000" b="1" dirty="0">
                <a:latin typeface="Cambria" panose="02040503050406030204" pitchFamily="18" charset="0"/>
                <a:ea typeface="Cambria" panose="02040503050406030204" pitchFamily="18" charset="0"/>
              </a:rPr>
              <a:t>протективни фактори </a:t>
            </a:r>
            <a:r>
              <a:rPr lang="ru-RU" sz="2000" dirty="0">
                <a:latin typeface="Cambria" panose="02040503050406030204" pitchFamily="18" charset="0"/>
                <a:ea typeface="Cambria" panose="02040503050406030204" pitchFamily="18" charset="0"/>
              </a:rPr>
              <a:t>(фактори што го редуцираат ризикот и дејствуваат позитивно на благосостојбата и на заштитата на менталното здравје). </a:t>
            </a:r>
            <a:endParaRPr lang="en-US" sz="2000" dirty="0">
              <a:latin typeface="Cambria" panose="02040503050406030204" pitchFamily="18" charset="0"/>
              <a:ea typeface="Cambria" panose="02040503050406030204" pitchFamily="18" charset="0"/>
            </a:endParaRPr>
          </a:p>
          <a:p>
            <a:pPr marL="0" indent="0">
              <a:lnSpc>
                <a:spcPct val="80000"/>
              </a:lnSpc>
              <a:buNone/>
            </a:pPr>
            <a:endParaRPr lang="en-US" sz="2000" dirty="0">
              <a:latin typeface="Cambria" panose="02040503050406030204" pitchFamily="18" charset="0"/>
              <a:ea typeface="Cambria" panose="02040503050406030204" pitchFamily="18" charset="0"/>
            </a:endParaRPr>
          </a:p>
          <a:p>
            <a:pPr marL="0" indent="0">
              <a:lnSpc>
                <a:spcPct val="80000"/>
              </a:lnSpc>
              <a:buNone/>
            </a:pPr>
            <a:endParaRPr lang="ru-RU" sz="2000" dirty="0">
              <a:latin typeface="Cambria" panose="02040503050406030204" pitchFamily="18" charset="0"/>
              <a:ea typeface="Cambria" panose="02040503050406030204" pitchFamily="18" charset="0"/>
            </a:endParaRPr>
          </a:p>
          <a:p>
            <a:pPr marL="0" indent="0">
              <a:lnSpc>
                <a:spcPct val="80000"/>
              </a:lnSpc>
              <a:buNone/>
            </a:pPr>
            <a:endParaRPr lang="ru-RU" sz="2000" dirty="0">
              <a:latin typeface="Cambria" panose="02040503050406030204" pitchFamily="18" charset="0"/>
              <a:ea typeface="Cambria" panose="02040503050406030204" pitchFamily="18" charset="0"/>
            </a:endParaRPr>
          </a:p>
        </p:txBody>
      </p:sp>
      <p:pic>
        <p:nvPicPr>
          <p:cNvPr id="5" name="Picture 2" descr="Image result for risk fa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4648200" cy="313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5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375090"/>
            <a:ext cx="7286625" cy="767910"/>
          </a:xfrm>
        </p:spPr>
        <p:txBody>
          <a:bodyPr/>
          <a:lstStyle/>
          <a:p>
            <a:pPr eaLnBrk="1" hangingPunct="1"/>
            <a:r>
              <a:rPr lang="mk-MK" b="1" dirty="0">
                <a:latin typeface="Cambria" panose="02040503050406030204" pitchFamily="18" charset="0"/>
                <a:ea typeface="Cambria" panose="02040503050406030204" pitchFamily="18" charset="0"/>
              </a:rPr>
              <a:t>Цели на истражувањето</a:t>
            </a:r>
            <a:endParaRPr lang="uk-UA" b="1" dirty="0">
              <a:latin typeface="Cambria" panose="02040503050406030204" pitchFamily="18" charset="0"/>
              <a:ea typeface="Cambria" panose="02040503050406030204" pitchFamily="18" charset="0"/>
            </a:endParaRPr>
          </a:p>
        </p:txBody>
      </p:sp>
      <p:sp>
        <p:nvSpPr>
          <p:cNvPr id="4099" name="Rectangle 3"/>
          <p:cNvSpPr>
            <a:spLocks noGrp="1" noChangeArrowheads="1"/>
          </p:cNvSpPr>
          <p:nvPr>
            <p:ph type="body" idx="1"/>
          </p:nvPr>
        </p:nvSpPr>
        <p:spPr>
          <a:xfrm>
            <a:off x="228600" y="1828800"/>
            <a:ext cx="8915400" cy="4800600"/>
          </a:xfrm>
        </p:spPr>
        <p:txBody>
          <a:bodyPr/>
          <a:lstStyle/>
          <a:p>
            <a:pPr marL="457200" indent="-457200">
              <a:lnSpc>
                <a:spcPct val="80000"/>
              </a:lnSpc>
              <a:buAutoNum type="arabicPeriod"/>
            </a:pPr>
            <a:r>
              <a:rPr lang="ru-RU" sz="1800" dirty="0">
                <a:latin typeface="Cambria" panose="02040503050406030204" pitchFamily="18" charset="0"/>
                <a:ea typeface="Cambria" panose="02040503050406030204" pitchFamily="18" charset="0"/>
              </a:rPr>
              <a:t>УЛОГАТА НА МАЈКАТА: Да се проучи и да се разбере степенот до којшто контролата, поддршката и мониторингот од страна на мајката ја спречува или ја поттикнува ЗИ;</a:t>
            </a:r>
          </a:p>
          <a:p>
            <a:pPr marL="457200" indent="-457200">
              <a:lnSpc>
                <a:spcPct val="80000"/>
              </a:lnSpc>
              <a:buAutoNum type="arabicPeriod"/>
            </a:pPr>
            <a:r>
              <a:rPr lang="ru-RU" sz="1800" dirty="0">
                <a:latin typeface="Cambria" panose="02040503050406030204" pitchFamily="18" charset="0"/>
                <a:ea typeface="Cambria" panose="02040503050406030204" pitchFamily="18" charset="0"/>
              </a:rPr>
              <a:t>УЛОГАТА НА ОТПОРНОСТА: Да се проучи и да се разбере степенот до којшто отпорноста (резилиентноста) што ја манифестираат адолесцентите влијае врз ЗИ; </a:t>
            </a:r>
          </a:p>
          <a:p>
            <a:pPr marL="457200" indent="-457200">
              <a:lnSpc>
                <a:spcPct val="80000"/>
              </a:lnSpc>
              <a:buAutoNum type="arabicPeriod"/>
            </a:pPr>
            <a:r>
              <a:rPr lang="ru-RU" sz="1800" dirty="0">
                <a:latin typeface="Cambria" panose="02040503050406030204" pitchFamily="18" charset="0"/>
                <a:ea typeface="Cambria" panose="02040503050406030204" pitchFamily="18" charset="0"/>
              </a:rPr>
              <a:t>УЛОГАТА НА ДЕЦАТА: Да се проучи улогата што ја има поддршката од страна на врсниците; </a:t>
            </a:r>
          </a:p>
          <a:p>
            <a:pPr marL="457200" indent="-457200">
              <a:lnSpc>
                <a:spcPct val="80000"/>
              </a:lnSpc>
              <a:buAutoNum type="arabicPeriod"/>
            </a:pPr>
            <a:r>
              <a:rPr lang="ru-RU" sz="1800" dirty="0">
                <a:latin typeface="Cambria" panose="02040503050406030204" pitchFamily="18" charset="0"/>
                <a:ea typeface="Cambria" panose="02040503050406030204" pitchFamily="18" charset="0"/>
              </a:rPr>
              <a:t>Да се проучи и да се разбере дали ЗИ е поврзана со </a:t>
            </a:r>
            <a:r>
              <a:rPr lang="ru-RU" sz="1800" u="sng" dirty="0">
                <a:latin typeface="Cambria" panose="02040503050406030204" pitchFamily="18" charset="0"/>
                <a:ea typeface="Cambria" panose="02040503050406030204" pitchFamily="18" charset="0"/>
              </a:rPr>
              <a:t>интернализација</a:t>
            </a:r>
            <a:r>
              <a:rPr lang="ru-RU" sz="1800" dirty="0">
                <a:latin typeface="Cambria" panose="02040503050406030204" pitchFamily="18" charset="0"/>
                <a:ea typeface="Cambria" panose="02040503050406030204" pitchFamily="18" charset="0"/>
              </a:rPr>
              <a:t> (самоповредување) и </a:t>
            </a:r>
            <a:r>
              <a:rPr lang="ru-RU" sz="1800" i="1" u="sng" dirty="0">
                <a:latin typeface="Cambria" panose="02040503050406030204" pitchFamily="18" charset="0"/>
                <a:ea typeface="Cambria" panose="02040503050406030204" pitchFamily="18" charset="0"/>
              </a:rPr>
              <a:t>екстернализација</a:t>
            </a:r>
            <a:r>
              <a:rPr lang="ru-RU" sz="1800" dirty="0">
                <a:latin typeface="Cambria" panose="02040503050406030204" pitchFamily="18" charset="0"/>
                <a:ea typeface="Cambria" panose="02040503050406030204" pitchFamily="18" charset="0"/>
              </a:rPr>
              <a:t> (социјално девијантно однесување); </a:t>
            </a:r>
          </a:p>
          <a:p>
            <a:pPr marL="457200" indent="-457200">
              <a:lnSpc>
                <a:spcPct val="80000"/>
              </a:lnSpc>
              <a:buAutoNum type="arabicPeriod"/>
            </a:pPr>
            <a:r>
              <a:rPr lang="ru-RU" sz="1800" dirty="0">
                <a:latin typeface="Cambria" panose="02040503050406030204" pitchFamily="18" charset="0"/>
                <a:ea typeface="Cambria" panose="02040503050406030204" pitchFamily="18" charset="0"/>
              </a:rPr>
              <a:t>Да се проучи и да се разбере степенот до којшто ЗИ го попречува </a:t>
            </a:r>
            <a:r>
              <a:rPr lang="ru-RU" sz="1800" u="sng" dirty="0">
                <a:latin typeface="Cambria" panose="02040503050406030204" pitchFamily="18" charset="0"/>
                <a:ea typeface="Cambria" panose="02040503050406030204" pitchFamily="18" charset="0"/>
              </a:rPr>
              <a:t>квалитетот на спиењето</a:t>
            </a:r>
            <a:r>
              <a:rPr lang="ru-RU" sz="1800" dirty="0">
                <a:latin typeface="Cambria" panose="02040503050406030204" pitchFamily="18" charset="0"/>
                <a:ea typeface="Cambria" panose="02040503050406030204" pitchFamily="18" charset="0"/>
              </a:rPr>
              <a:t> и </a:t>
            </a:r>
            <a:r>
              <a:rPr lang="ru-RU" sz="1800" u="sng" dirty="0">
                <a:latin typeface="Cambria" panose="02040503050406030204" pitchFamily="18" charset="0"/>
                <a:ea typeface="Cambria" panose="02040503050406030204" pitchFamily="18" charset="0"/>
              </a:rPr>
              <a:t>количеството сон</a:t>
            </a:r>
            <a:r>
              <a:rPr lang="ru-RU" sz="1800" dirty="0">
                <a:latin typeface="Cambria" panose="02040503050406030204" pitchFamily="18" charset="0"/>
                <a:ea typeface="Cambria" panose="02040503050406030204" pitchFamily="18" charset="0"/>
              </a:rPr>
              <a:t>; </a:t>
            </a:r>
          </a:p>
          <a:p>
            <a:pPr marL="457200" indent="-457200">
              <a:lnSpc>
                <a:spcPct val="80000"/>
              </a:lnSpc>
              <a:buAutoNum type="arabicPeriod"/>
            </a:pPr>
            <a:r>
              <a:rPr lang="ru-RU" sz="1800" dirty="0">
                <a:latin typeface="Cambria" panose="02040503050406030204" pitchFamily="18" charset="0"/>
                <a:ea typeface="Cambria" panose="02040503050406030204" pitchFamily="18" charset="0"/>
              </a:rPr>
              <a:t>Подобро да се разбере </a:t>
            </a:r>
            <a:r>
              <a:rPr lang="ru-RU" sz="1800" u="sng" dirty="0">
                <a:latin typeface="Cambria" panose="02040503050406030204" pitchFamily="18" charset="0"/>
                <a:ea typeface="Cambria" panose="02040503050406030204" pitchFamily="18" charset="0"/>
              </a:rPr>
              <a:t>поврзаноста помеѓу ЗИ и зависноста од храна</a:t>
            </a:r>
            <a:r>
              <a:rPr lang="ru-RU" sz="1800" dirty="0">
                <a:latin typeface="Cambria" panose="02040503050406030204" pitchFamily="18" charset="0"/>
                <a:ea typeface="Cambria" panose="02040503050406030204" pitchFamily="18" charset="0"/>
              </a:rPr>
              <a:t>; </a:t>
            </a:r>
          </a:p>
          <a:p>
            <a:pPr marL="457200" indent="-457200">
              <a:lnSpc>
                <a:spcPct val="80000"/>
              </a:lnSpc>
              <a:buAutoNum type="arabicPeriod"/>
            </a:pPr>
            <a:r>
              <a:rPr lang="ru-RU" sz="1800" dirty="0">
                <a:latin typeface="Cambria" panose="02040503050406030204" pitchFamily="18" charset="0"/>
                <a:ea typeface="Cambria" panose="02040503050406030204" pitchFamily="18" charset="0"/>
              </a:rPr>
              <a:t>Да се направи </a:t>
            </a:r>
            <a:r>
              <a:rPr lang="ru-RU" sz="1800" u="sng" dirty="0">
                <a:latin typeface="Cambria" panose="02040503050406030204" pitchFamily="18" charset="0"/>
                <a:ea typeface="Cambria" panose="02040503050406030204" pitchFamily="18" charset="0"/>
              </a:rPr>
              <a:t>споредба на двата дијагностички инструмента за мерење на ЗИ </a:t>
            </a:r>
            <a:r>
              <a:rPr lang="ru-RU" sz="1800" dirty="0">
                <a:latin typeface="Cambria" panose="02040503050406030204" pitchFamily="18" charset="0"/>
                <a:ea typeface="Cambria" panose="02040503050406030204" pitchFamily="18" charset="0"/>
              </a:rPr>
              <a:t>(споредба на психометриските карактеристики на инструментот Скала за растројство поврзано со интернет-гејминг – кратка форма или IGDS9-SF, конструиран според класификацијата на болести во петтото издание на Дијагностичкиот и статистички прирачник за ментални растројства, и инструментот Тест за гејминг-растројство или GDT, конструиран според МКБ-11).</a:t>
            </a:r>
            <a:endParaRPr lang="uk-UA"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232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1292"/>
            <a:ext cx="8229600" cy="649288"/>
          </a:xfrm>
        </p:spPr>
        <p:txBody>
          <a:bodyPr/>
          <a:lstStyle/>
          <a:p>
            <a:pPr marL="0" indent="0">
              <a:lnSpc>
                <a:spcPct val="80000"/>
              </a:lnSpc>
              <a:buNone/>
            </a:pPr>
            <a:r>
              <a:rPr lang="ru-RU" dirty="0">
                <a:latin typeface="Cambria" panose="02040503050406030204" pitchFamily="18" charset="0"/>
                <a:ea typeface="Cambria" panose="02040503050406030204" pitchFamily="18" charset="0"/>
              </a:rPr>
              <a:t>Родителство и зависност од играње </a:t>
            </a:r>
            <a:endParaRPr lang="en-US" dirty="0">
              <a:latin typeface="Cambria" panose="02040503050406030204" pitchFamily="18" charset="0"/>
              <a:ea typeface="Cambria" panose="02040503050406030204" pitchFamily="18" charset="0"/>
            </a:endParaRPr>
          </a:p>
        </p:txBody>
      </p:sp>
      <p:sp>
        <p:nvSpPr>
          <p:cNvPr id="4099" name="Rectangle 3"/>
          <p:cNvSpPr>
            <a:spLocks noGrp="1" noChangeArrowheads="1"/>
          </p:cNvSpPr>
          <p:nvPr>
            <p:ph type="body" idx="1"/>
          </p:nvPr>
        </p:nvSpPr>
        <p:spPr>
          <a:xfrm>
            <a:off x="304800" y="1702905"/>
            <a:ext cx="4016326" cy="5181600"/>
          </a:xfrm>
          <a:solidFill>
            <a:schemeClr val="accent5">
              <a:lumMod val="40000"/>
              <a:lumOff val="60000"/>
            </a:schemeClr>
          </a:solidFill>
        </p:spPr>
        <p:txBody>
          <a:bodyPr/>
          <a:lstStyle/>
          <a:p>
            <a:pPr marL="0" indent="0">
              <a:lnSpc>
                <a:spcPct val="80000"/>
              </a:lnSpc>
              <a:buNone/>
            </a:pPr>
            <a:endParaRPr lang="en-US" sz="2000" dirty="0"/>
          </a:p>
          <a:p>
            <a:pPr marL="0" indent="0">
              <a:lnSpc>
                <a:spcPct val="80000"/>
              </a:lnSpc>
              <a:buNone/>
            </a:pPr>
            <a:r>
              <a:rPr lang="ru-RU" sz="2000" dirty="0">
                <a:latin typeface="Cambria" panose="02040503050406030204" pitchFamily="18" charset="0"/>
                <a:ea typeface="Cambria" panose="02040503050406030204" pitchFamily="18" charset="0"/>
              </a:rPr>
              <a:t>Во ова истражување беше анализирана само улогата на мајката и тоа низ три аспекти: </a:t>
            </a:r>
          </a:p>
          <a:p>
            <a:pPr>
              <a:lnSpc>
                <a:spcPct val="80000"/>
              </a:lnSpc>
              <a:buFont typeface="Wingdings" panose="05000000000000000000" pitchFamily="2" charset="2"/>
              <a:buChar char="q"/>
            </a:pPr>
            <a:r>
              <a:rPr lang="ru-RU" sz="2000" b="1" dirty="0">
                <a:solidFill>
                  <a:schemeClr val="accent1"/>
                </a:solidFill>
                <a:latin typeface="Cambria" panose="02040503050406030204" pitchFamily="18" charset="0"/>
                <a:ea typeface="Cambria" panose="02040503050406030204" pitchFamily="18" charset="0"/>
              </a:rPr>
              <a:t>Поддршка</a:t>
            </a:r>
          </a:p>
          <a:p>
            <a:pPr marL="0" indent="0">
              <a:lnSpc>
                <a:spcPct val="80000"/>
              </a:lnSpc>
              <a:buNone/>
            </a:pPr>
            <a:r>
              <a:rPr lang="ru-RU" sz="1600" dirty="0">
                <a:latin typeface="Georgia" panose="02040502050405020303" pitchFamily="18" charset="0"/>
              </a:rPr>
              <a:t>Немање поддршка од родителите и се во насока на омаловажување на детето, негирање на неговата личност и отсуство на активно слушање.</a:t>
            </a:r>
            <a:endParaRPr lang="ru-RU" sz="1600" dirty="0">
              <a:latin typeface="Georgia" panose="02040502050405020303" pitchFamily="18" charset="0"/>
              <a:ea typeface="Cambria" panose="02040503050406030204" pitchFamily="18" charset="0"/>
            </a:endParaRPr>
          </a:p>
          <a:p>
            <a:pPr>
              <a:lnSpc>
                <a:spcPct val="80000"/>
              </a:lnSpc>
              <a:buFont typeface="Wingdings" panose="05000000000000000000" pitchFamily="2" charset="2"/>
              <a:buChar char="q"/>
            </a:pPr>
            <a:r>
              <a:rPr lang="ru-RU" sz="2000" b="1" dirty="0">
                <a:solidFill>
                  <a:schemeClr val="accent1"/>
                </a:solidFill>
                <a:latin typeface="Cambria" panose="02040503050406030204" pitchFamily="18" charset="0"/>
                <a:ea typeface="Cambria" panose="02040503050406030204" pitchFamily="18" charset="0"/>
              </a:rPr>
              <a:t>Мониторинг </a:t>
            </a:r>
          </a:p>
          <a:p>
            <a:pPr marL="0" indent="0">
              <a:lnSpc>
                <a:spcPct val="80000"/>
              </a:lnSpc>
              <a:buNone/>
            </a:pPr>
            <a:r>
              <a:rPr lang="ru-RU" sz="1600" dirty="0">
                <a:latin typeface="Georgia" panose="02040502050405020303" pitchFamily="18" charset="0"/>
                <a:ea typeface="Cambria" panose="02040503050406030204" pitchFamily="18" charset="0"/>
              </a:rPr>
              <a:t> </a:t>
            </a:r>
            <a:r>
              <a:rPr lang="ru-RU" sz="1600" dirty="0">
                <a:latin typeface="Georgia" panose="02040502050405020303" pitchFamily="18" charset="0"/>
              </a:rPr>
              <a:t>„родителско знаење“ </a:t>
            </a:r>
          </a:p>
          <a:p>
            <a:pPr marL="0" indent="0">
              <a:lnSpc>
                <a:spcPct val="80000"/>
              </a:lnSpc>
              <a:buNone/>
            </a:pPr>
            <a:r>
              <a:rPr lang="ru-RU" sz="1600" dirty="0">
                <a:latin typeface="Georgia" panose="02040502050405020303" pitchFamily="18" charset="0"/>
              </a:rPr>
              <a:t>(во овој случај знаење на мајката), односно информираност за движењето на детето</a:t>
            </a:r>
            <a:endParaRPr lang="ru-RU" sz="2000" dirty="0">
              <a:latin typeface="Cambria" panose="02040503050406030204" pitchFamily="18" charset="0"/>
              <a:ea typeface="Cambria" panose="02040503050406030204" pitchFamily="18" charset="0"/>
            </a:endParaRPr>
          </a:p>
          <a:p>
            <a:pPr>
              <a:lnSpc>
                <a:spcPct val="80000"/>
              </a:lnSpc>
              <a:buFont typeface="Wingdings" panose="05000000000000000000" pitchFamily="2" charset="2"/>
              <a:buChar char="q"/>
            </a:pPr>
            <a:r>
              <a:rPr lang="ru-RU" sz="2000" b="1" dirty="0">
                <a:solidFill>
                  <a:schemeClr val="accent1"/>
                </a:solidFill>
                <a:latin typeface="Cambria" panose="02040503050406030204" pitchFamily="18" charset="0"/>
                <a:ea typeface="Cambria" panose="02040503050406030204" pitchFamily="18" charset="0"/>
              </a:rPr>
              <a:t>Психолошка контрола</a:t>
            </a:r>
          </a:p>
          <a:p>
            <a:pPr marL="0" indent="0">
              <a:lnSpc>
                <a:spcPct val="80000"/>
              </a:lnSpc>
              <a:buNone/>
            </a:pPr>
            <a:r>
              <a:rPr lang="ru-RU" sz="1600" dirty="0">
                <a:latin typeface="Georgia" panose="02040502050405020303" pitchFamily="18" charset="0"/>
              </a:rPr>
              <a:t>Поведенија на родителот што во својата основа имаат тенденција да го контролираат детето, и овој вид контрола се однесува на ограничување и негирање на детското психолошко и емоционално искуство и изразување.</a:t>
            </a:r>
            <a:endParaRPr lang="ru-RU" sz="1600" b="1" dirty="0">
              <a:solidFill>
                <a:schemeClr val="accent1"/>
              </a:solidFill>
              <a:latin typeface="Georgia" panose="02040502050405020303" pitchFamily="18" charset="0"/>
              <a:ea typeface="Cambria" panose="02040503050406030204" pitchFamily="18" charset="0"/>
            </a:endParaRPr>
          </a:p>
          <a:p>
            <a:pPr marL="0" indent="0">
              <a:lnSpc>
                <a:spcPct val="80000"/>
              </a:lnSpc>
              <a:buNone/>
            </a:pPr>
            <a:endParaRPr lang="ru-RU" sz="2000" dirty="0">
              <a:latin typeface="Cambria" panose="02040503050406030204" pitchFamily="18" charset="0"/>
              <a:ea typeface="Cambria" panose="02040503050406030204" pitchFamily="18" charset="0"/>
            </a:endParaRPr>
          </a:p>
          <a:p>
            <a:pPr marL="0" indent="0">
              <a:lnSpc>
                <a:spcPct val="80000"/>
              </a:lnSpc>
              <a:buNone/>
            </a:pPr>
            <a:endParaRPr lang="en-US" sz="2000" dirty="0">
              <a:latin typeface="Cambria" panose="02040503050406030204" pitchFamily="18" charset="0"/>
              <a:ea typeface="Cambria" panose="02040503050406030204" pitchFamily="18" charset="0"/>
            </a:endParaRPr>
          </a:p>
          <a:p>
            <a:pPr marL="0" indent="0">
              <a:lnSpc>
                <a:spcPct val="80000"/>
              </a:lnSpc>
              <a:buNone/>
            </a:pPr>
            <a:endParaRPr lang="en-US" sz="2000" dirty="0"/>
          </a:p>
          <a:p>
            <a:pPr marL="0" indent="0">
              <a:lnSpc>
                <a:spcPct val="80000"/>
              </a:lnSpc>
              <a:buNone/>
            </a:pPr>
            <a:endParaRPr lang="uk-UA" sz="2000" dirty="0"/>
          </a:p>
        </p:txBody>
      </p:sp>
      <p:pic>
        <p:nvPicPr>
          <p:cNvPr id="2050" name="Picture 2" descr="Gaming Disorder: What Researchers Say - Untamed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00475"/>
            <a:ext cx="4066441" cy="2724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302" y="2030222"/>
            <a:ext cx="1605770" cy="646331"/>
          </a:xfrm>
          <a:prstGeom prst="rect">
            <a:avLst/>
          </a:prstGeom>
          <a:noFill/>
        </p:spPr>
        <p:txBody>
          <a:bodyPr wrap="square" rtlCol="0">
            <a:spAutoFit/>
          </a:bodyPr>
          <a:lstStyle/>
          <a:p>
            <a:r>
              <a:rPr lang="mk-MK" dirty="0">
                <a:latin typeface="Georgia" panose="02040502050405020303" pitchFamily="18" charset="0"/>
              </a:rPr>
              <a:t>Низок мониторинг</a:t>
            </a:r>
          </a:p>
        </p:txBody>
      </p:sp>
      <p:sp>
        <p:nvSpPr>
          <p:cNvPr id="3" name="TextBox 2"/>
          <p:cNvSpPr txBox="1"/>
          <p:nvPr/>
        </p:nvSpPr>
        <p:spPr>
          <a:xfrm>
            <a:off x="6229192" y="1990040"/>
            <a:ext cx="1273126" cy="923330"/>
          </a:xfrm>
          <a:prstGeom prst="rect">
            <a:avLst/>
          </a:prstGeom>
          <a:noFill/>
        </p:spPr>
        <p:txBody>
          <a:bodyPr wrap="square" rtlCol="0">
            <a:spAutoFit/>
          </a:bodyPr>
          <a:lstStyle/>
          <a:p>
            <a:r>
              <a:rPr lang="mk-MK" dirty="0">
                <a:latin typeface="Georgia" panose="02040502050405020303" pitchFamily="18" charset="0"/>
              </a:rPr>
              <a:t>Ниска поддршка</a:t>
            </a:r>
          </a:p>
          <a:p>
            <a:endParaRPr lang="en-US" dirty="0"/>
          </a:p>
        </p:txBody>
      </p:sp>
      <p:sp>
        <p:nvSpPr>
          <p:cNvPr id="4" name="TextBox 3"/>
          <p:cNvSpPr txBox="1"/>
          <p:nvPr/>
        </p:nvSpPr>
        <p:spPr>
          <a:xfrm>
            <a:off x="7586870" y="1880286"/>
            <a:ext cx="1600200" cy="923330"/>
          </a:xfrm>
          <a:prstGeom prst="rect">
            <a:avLst/>
          </a:prstGeom>
          <a:noFill/>
        </p:spPr>
        <p:txBody>
          <a:bodyPr wrap="square" rtlCol="0">
            <a:spAutoFit/>
          </a:bodyPr>
          <a:lstStyle/>
          <a:p>
            <a:r>
              <a:rPr lang="mk-MK" dirty="0">
                <a:latin typeface="Georgia" panose="02040502050405020303" pitchFamily="18" charset="0"/>
              </a:rPr>
              <a:t>Висока психолошка контрола</a:t>
            </a:r>
            <a:endParaRPr lang="en-US" dirty="0">
              <a:latin typeface="Georgia" panose="02040502050405020303" pitchFamily="18" charset="0"/>
            </a:endParaRPr>
          </a:p>
        </p:txBody>
      </p:sp>
      <p:sp>
        <p:nvSpPr>
          <p:cNvPr id="5" name="Down Arrow 4"/>
          <p:cNvSpPr/>
          <p:nvPr/>
        </p:nvSpPr>
        <p:spPr>
          <a:xfrm>
            <a:off x="5170463" y="2927868"/>
            <a:ext cx="457200" cy="736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77000" y="2890296"/>
            <a:ext cx="457200" cy="736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886700" y="2890296"/>
            <a:ext cx="457200" cy="736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21126" y="789711"/>
            <a:ext cx="4822874" cy="923330"/>
          </a:xfrm>
          <a:prstGeom prst="rect">
            <a:avLst/>
          </a:prstGeom>
          <a:solidFill>
            <a:srgbClr val="FFFF99"/>
          </a:solidFill>
        </p:spPr>
        <p:txBody>
          <a:bodyPr wrap="square" rtlCol="0">
            <a:spAutoFit/>
          </a:bodyPr>
          <a:lstStyle/>
          <a:p>
            <a:r>
              <a:rPr lang="ru-RU" b="1" dirty="0">
                <a:solidFill>
                  <a:schemeClr val="accent1"/>
                </a:solidFill>
                <a:latin typeface="Cambria" panose="02040503050406030204" pitchFamily="18" charset="0"/>
                <a:ea typeface="Cambria" panose="02040503050406030204" pitchFamily="18" charset="0"/>
              </a:rPr>
              <a:t>Наодите од истражувањата упатуваат на тоа дека родителот има особено важна улога во превенцијата од ЗИ.</a:t>
            </a:r>
            <a:endParaRPr lang="en-US" b="1"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178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1" y="403225"/>
            <a:ext cx="8610600" cy="434976"/>
          </a:xfrm>
        </p:spPr>
        <p:txBody>
          <a:bodyPr/>
          <a:lstStyle/>
          <a:p>
            <a:pPr algn="l" eaLnBrk="1" hangingPunct="1"/>
            <a:r>
              <a:rPr lang="mk-MK" b="1" dirty="0">
                <a:latin typeface="Cambria" panose="02040503050406030204" pitchFamily="18" charset="0"/>
                <a:ea typeface="Cambria" panose="02040503050406030204" pitchFamily="18" charset="0"/>
              </a:rPr>
              <a:t>Врсници и зависност од играње</a:t>
            </a:r>
            <a:endParaRPr lang="uk-UA" b="1" dirty="0">
              <a:latin typeface="Cambria" panose="02040503050406030204" pitchFamily="18" charset="0"/>
              <a:ea typeface="Cambria" panose="02040503050406030204" pitchFamily="18" charset="0"/>
            </a:endParaRPr>
          </a:p>
        </p:txBody>
      </p:sp>
      <p:sp>
        <p:nvSpPr>
          <p:cNvPr id="4099" name="Rectangle 3"/>
          <p:cNvSpPr>
            <a:spLocks noGrp="1" noChangeArrowheads="1"/>
          </p:cNvSpPr>
          <p:nvPr>
            <p:ph type="body" idx="1"/>
          </p:nvPr>
        </p:nvSpPr>
        <p:spPr>
          <a:xfrm>
            <a:off x="381001" y="1752600"/>
            <a:ext cx="8394330" cy="2895600"/>
          </a:xfrm>
        </p:spPr>
        <p:txBody>
          <a:bodyPr/>
          <a:lstStyle/>
          <a:p>
            <a:pPr marL="0" indent="0">
              <a:lnSpc>
                <a:spcPct val="80000"/>
              </a:lnSpc>
              <a:buNone/>
            </a:pPr>
            <a:r>
              <a:rPr lang="ru-RU" sz="2000" dirty="0">
                <a:latin typeface="Cambria" panose="02040503050406030204" pitchFamily="18" charset="0"/>
                <a:ea typeface="Cambria" panose="02040503050406030204" pitchFamily="18" charset="0"/>
              </a:rPr>
              <a:t>Поддршка од врсниците (другари и соученици):</a:t>
            </a:r>
          </a:p>
          <a:p>
            <a:pPr marL="0" indent="0">
              <a:lnSpc>
                <a:spcPct val="80000"/>
              </a:lnSpc>
              <a:buNone/>
            </a:pPr>
            <a:r>
              <a:rPr lang="ru-RU" sz="2000" dirty="0">
                <a:latin typeface="Cambria" panose="02040503050406030204" pitchFamily="18" charset="0"/>
                <a:ea typeface="Cambria" panose="02040503050406030204" pitchFamily="18" charset="0"/>
              </a:rPr>
              <a:t>а) емоционална поддршка (на пример: „Убаво постапуваат со мене“); </a:t>
            </a:r>
          </a:p>
          <a:p>
            <a:pPr marL="0" indent="0">
              <a:lnSpc>
                <a:spcPct val="80000"/>
              </a:lnSpc>
              <a:buNone/>
            </a:pPr>
            <a:r>
              <a:rPr lang="ru-RU" sz="2000" dirty="0">
                <a:latin typeface="Cambria" panose="02040503050406030204" pitchFamily="18" charset="0"/>
                <a:ea typeface="Cambria" panose="02040503050406030204" pitchFamily="18" charset="0"/>
              </a:rPr>
              <a:t>б) информациска поддршка (на пример: „Соучениците ми даваат добри совети“); </a:t>
            </a:r>
          </a:p>
          <a:p>
            <a:pPr marL="0" indent="0">
              <a:lnSpc>
                <a:spcPct val="80000"/>
              </a:lnSpc>
              <a:buNone/>
            </a:pPr>
            <a:r>
              <a:rPr lang="ru-RU" sz="2000" dirty="0">
                <a:latin typeface="Cambria" panose="02040503050406030204" pitchFamily="18" charset="0"/>
                <a:ea typeface="Cambria" panose="02040503050406030204" pitchFamily="18" charset="0"/>
              </a:rPr>
              <a:t>в) известување (се мисли на испраќање на повратни информации, на пример: „Моите соученици забележуваат кога работам напорно“); </a:t>
            </a:r>
          </a:p>
          <a:p>
            <a:pPr marL="0" indent="0">
              <a:lnSpc>
                <a:spcPct val="80000"/>
              </a:lnSpc>
              <a:buNone/>
            </a:pPr>
            <a:r>
              <a:rPr lang="ru-RU" sz="2000" dirty="0">
                <a:latin typeface="Cambria" panose="02040503050406030204" pitchFamily="18" charset="0"/>
                <a:ea typeface="Cambria" panose="02040503050406030204" pitchFamily="18" charset="0"/>
              </a:rPr>
              <a:t>г) инструментална поддршка (на пример: „Моите соученици ми помагаат околу училишните проекти</a:t>
            </a:r>
            <a:r>
              <a:rPr lang="en-US" sz="2000" dirty="0">
                <a:latin typeface="Cambria" panose="02040503050406030204" pitchFamily="18" charset="0"/>
                <a:ea typeface="Cambria" panose="02040503050406030204" pitchFamily="18" charset="0"/>
              </a:rPr>
              <a:t>.</a:t>
            </a:r>
          </a:p>
          <a:p>
            <a:pPr marL="0" indent="0">
              <a:lnSpc>
                <a:spcPct val="80000"/>
              </a:lnSpc>
              <a:buNone/>
            </a:pPr>
            <a:endParaRPr lang="en-US" sz="2000" dirty="0"/>
          </a:p>
        </p:txBody>
      </p:sp>
      <p:pic>
        <p:nvPicPr>
          <p:cNvPr id="2" name="Picture 2" descr="Gaming Disorder: When Does Playing Mean Trouble? - Massachusett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600101"/>
            <a:ext cx="2831731" cy="1822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4615375"/>
            <a:ext cx="3733800" cy="1421928"/>
          </a:xfrm>
          <a:prstGeom prst="rect">
            <a:avLst/>
          </a:prstGeom>
          <a:solidFill>
            <a:srgbClr val="FFC000"/>
          </a:solidFill>
        </p:spPr>
        <p:txBody>
          <a:bodyPr wrap="square" rtlCol="0">
            <a:spAutoFit/>
          </a:bodyPr>
          <a:lstStyle/>
          <a:p>
            <a:pPr marL="0" indent="0">
              <a:lnSpc>
                <a:spcPct val="80000"/>
              </a:lnSpc>
              <a:buNone/>
            </a:pPr>
            <a:r>
              <a:rPr lang="mk-MK" dirty="0">
                <a:latin typeface="Georgia" panose="02040502050405020303" pitchFamily="18" charset="0"/>
              </a:rPr>
              <a:t>Кај м</a:t>
            </a:r>
            <a:r>
              <a:rPr lang="ru-RU" dirty="0">
                <a:latin typeface="Georgia" panose="02040502050405020303" pitchFamily="18" charset="0"/>
              </a:rPr>
              <a:t>ладите кои имаат помала поддршка од страна на врсниците ќе постои поголема веројатност да манифестираат проблематично играње на дигитални (онлајн) игри.</a:t>
            </a:r>
          </a:p>
        </p:txBody>
      </p:sp>
      <p:sp>
        <p:nvSpPr>
          <p:cNvPr id="4" name="Right Arrow 3"/>
          <p:cNvSpPr/>
          <p:nvPr/>
        </p:nvSpPr>
        <p:spPr>
          <a:xfrm>
            <a:off x="4419599" y="5181600"/>
            <a:ext cx="762000" cy="329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36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38400" y="228600"/>
            <a:ext cx="6709117" cy="1397758"/>
          </a:xfrm>
        </p:spPr>
        <p:txBody>
          <a:bodyPr/>
          <a:lstStyle/>
          <a:p>
            <a:pPr algn="l"/>
            <a:r>
              <a:rPr lang="uk-UA" sz="1800" b="1" dirty="0">
                <a:solidFill>
                  <a:schemeClr val="tx1"/>
                </a:solidFill>
                <a:latin typeface="Georgia" panose="02040502050405020303" pitchFamily="18" charset="0"/>
              </a:rPr>
              <a:t>Отпорност и зависност од играње игри</a:t>
            </a:r>
            <a:br>
              <a:rPr lang="uk-UA" sz="1800" b="1" dirty="0">
                <a:solidFill>
                  <a:schemeClr val="tx1"/>
                </a:solidFill>
                <a:latin typeface="Georgia" panose="02040502050405020303" pitchFamily="18" charset="0"/>
              </a:rPr>
            </a:br>
            <a:r>
              <a:rPr lang="ru-RU" sz="1800" dirty="0">
                <a:solidFill>
                  <a:schemeClr val="tx1"/>
                </a:solidFill>
                <a:latin typeface="Georgia" panose="02040502050405020303" pitchFamily="18" charset="0"/>
              </a:rPr>
              <a:t>Отпорноста во ова истражување е мерена со Скалата (мерката) за отпорност на деца и младинци (Child and Youth Resilience Measure – CYRM-R) Скала за лична отпорност и Скала за отпорност на родител.</a:t>
            </a:r>
            <a:r>
              <a:rPr lang="ru-RU" sz="2000" dirty="0">
                <a:latin typeface="Georgia" panose="02040502050405020303" pitchFamily="18" charset="0"/>
              </a:rPr>
              <a:t/>
            </a:r>
            <a:br>
              <a:rPr lang="ru-RU" sz="2000" dirty="0">
                <a:latin typeface="Georgia" panose="02040502050405020303" pitchFamily="18" charset="0"/>
              </a:rPr>
            </a:br>
            <a:endParaRPr lang="uk-UA" sz="2000" b="1" dirty="0">
              <a:latin typeface="Georgia" panose="02040502050405020303" pitchFamily="18" charset="0"/>
            </a:endParaRPr>
          </a:p>
        </p:txBody>
      </p:sp>
      <p:sp>
        <p:nvSpPr>
          <p:cNvPr id="4099" name="Rectangle 3"/>
          <p:cNvSpPr>
            <a:spLocks noGrp="1" noChangeArrowheads="1"/>
          </p:cNvSpPr>
          <p:nvPr>
            <p:ph type="body" idx="1"/>
          </p:nvPr>
        </p:nvSpPr>
        <p:spPr>
          <a:xfrm>
            <a:off x="381000" y="1844674"/>
            <a:ext cx="4953000" cy="4632325"/>
          </a:xfrm>
        </p:spPr>
        <p:txBody>
          <a:bodyPr/>
          <a:lstStyle/>
          <a:p>
            <a:pPr marL="0" indent="0">
              <a:lnSpc>
                <a:spcPct val="80000"/>
              </a:lnSpc>
              <a:buNone/>
            </a:pPr>
            <a:endParaRPr lang="ru-RU" sz="2000" dirty="0"/>
          </a:p>
          <a:p>
            <a:pPr marL="0" indent="0">
              <a:lnSpc>
                <a:spcPct val="80000"/>
              </a:lnSpc>
              <a:buNone/>
            </a:pPr>
            <a:r>
              <a:rPr lang="ru-RU" sz="1800" b="1" dirty="0">
                <a:latin typeface="Georgia" panose="02040502050405020303" pitchFamily="18" charset="0"/>
              </a:rPr>
              <a:t>Личната отпорност</a:t>
            </a:r>
            <a:r>
              <a:rPr lang="ru-RU" sz="1800" dirty="0">
                <a:latin typeface="Georgia" panose="02040502050405020303" pitchFamily="18" charset="0"/>
              </a:rPr>
              <a:t>: добар однос со луѓето и соодветен начин на однесување во различни ситуации; позитивен однос кон образовниот процес (чувство на важност за стекнување на знаења и животни вештини); чувство на припадност во училиштето, во друштвото, како и чувство на праведен третман од страна на другите. </a:t>
            </a:r>
          </a:p>
          <a:p>
            <a:pPr marL="0" indent="0">
              <a:lnSpc>
                <a:spcPct val="80000"/>
              </a:lnSpc>
              <a:buNone/>
            </a:pPr>
            <a:r>
              <a:rPr lang="ru-RU" sz="1800" b="1" dirty="0">
                <a:latin typeface="Georgia" panose="02040502050405020303" pitchFamily="18" charset="0"/>
              </a:rPr>
              <a:t>Отпорноста на родителите</a:t>
            </a:r>
            <a:r>
              <a:rPr lang="ru-RU" sz="1800" dirty="0">
                <a:latin typeface="Georgia" panose="02040502050405020303" pitchFamily="18" charset="0"/>
              </a:rPr>
              <a:t>: грижа што родителите/старателите/ негувателите ја покажуваат кон адолесцентите изразена преку: познавање на своето дете (што сака, кои му се другарите); обезбедување услови за живот (храна, грижа при болест); чувство на безбедност во присуство на родителите/старателите/ негувателите; организирање на заеднички прослави; водење разговори за важни теми и за емоционалните состојби на своето дете. </a:t>
            </a:r>
            <a:endParaRPr lang="uk-UA" sz="1800" dirty="0">
              <a:latin typeface="Georgia" panose="02040502050405020303" pitchFamily="18" charset="0"/>
            </a:endParaRPr>
          </a:p>
        </p:txBody>
      </p:sp>
      <p:sp>
        <p:nvSpPr>
          <p:cNvPr id="2" name="Rectangle 1"/>
          <p:cNvSpPr/>
          <p:nvPr/>
        </p:nvSpPr>
        <p:spPr>
          <a:xfrm>
            <a:off x="5792958" y="1865777"/>
            <a:ext cx="2667000" cy="1200329"/>
          </a:xfrm>
          <a:prstGeom prst="rect">
            <a:avLst/>
          </a:prstGeom>
        </p:spPr>
        <p:txBody>
          <a:bodyPr wrap="square">
            <a:spAutoFit/>
          </a:bodyPr>
          <a:lstStyle/>
          <a:p>
            <a:pPr marL="0" indent="0">
              <a:lnSpc>
                <a:spcPct val="80000"/>
              </a:lnSpc>
              <a:buNone/>
            </a:pPr>
            <a:r>
              <a:rPr lang="ru-RU" dirty="0">
                <a:latin typeface="Georgia" panose="02040502050405020303" pitchFamily="18" charset="0"/>
              </a:rPr>
              <a:t>Колку е поголема отпорноста (и личната и отпорноста на родителите), толку е помал ризикот од ЗИ</a:t>
            </a:r>
          </a:p>
        </p:txBody>
      </p:sp>
      <p:pic>
        <p:nvPicPr>
          <p:cNvPr id="5122" name="Picture 2" descr="Opinion: Google is ready to become a major force in gaming - Develop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321" y="4343400"/>
            <a:ext cx="2616994" cy="1744663"/>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y 2"/>
          <p:cNvSpPr/>
          <p:nvPr/>
        </p:nvSpPr>
        <p:spPr>
          <a:xfrm>
            <a:off x="6629400" y="3276600"/>
            <a:ext cx="1143000" cy="838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87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03225"/>
            <a:ext cx="8153399" cy="649288"/>
          </a:xfrm>
        </p:spPr>
        <p:txBody>
          <a:bodyPr/>
          <a:lstStyle/>
          <a:p>
            <a:pPr eaLnBrk="1" hangingPunct="1"/>
            <a:r>
              <a:rPr lang="uk-UA" sz="2400" b="1" dirty="0">
                <a:latin typeface="Georgia" panose="02040502050405020303" pitchFamily="18" charset="0"/>
              </a:rPr>
              <a:t>Девијантно однесување и себеповредување</a:t>
            </a:r>
          </a:p>
        </p:txBody>
      </p:sp>
      <p:sp>
        <p:nvSpPr>
          <p:cNvPr id="4099" name="Rectangle 3"/>
          <p:cNvSpPr>
            <a:spLocks noGrp="1" noChangeArrowheads="1"/>
          </p:cNvSpPr>
          <p:nvPr>
            <p:ph type="body" idx="1"/>
          </p:nvPr>
        </p:nvSpPr>
        <p:spPr>
          <a:xfrm>
            <a:off x="304801" y="1844675"/>
            <a:ext cx="8305799" cy="2803526"/>
          </a:xfrm>
        </p:spPr>
        <p:txBody>
          <a:bodyPr/>
          <a:lstStyle/>
          <a:p>
            <a:pPr marL="0" indent="0">
              <a:lnSpc>
                <a:spcPct val="80000"/>
              </a:lnSpc>
              <a:buNone/>
            </a:pPr>
            <a:r>
              <a:rPr lang="ru-RU" sz="1800" dirty="0">
                <a:latin typeface="Georgia" panose="02040502050405020303" pitchFamily="18" charset="0"/>
              </a:rPr>
              <a:t>Себеповредување како симптом на нарушувањето на балансот на менталното здравје</a:t>
            </a:r>
          </a:p>
          <a:p>
            <a:pPr marL="0" indent="0">
              <a:lnSpc>
                <a:spcPct val="80000"/>
              </a:lnSpc>
              <a:buNone/>
            </a:pPr>
            <a:endParaRPr lang="en-US" sz="1800" dirty="0">
              <a:latin typeface="Georgia" panose="02040502050405020303" pitchFamily="18" charset="0"/>
            </a:endParaRPr>
          </a:p>
          <a:p>
            <a:pPr marL="0" indent="0">
              <a:lnSpc>
                <a:spcPct val="80000"/>
              </a:lnSpc>
              <a:buNone/>
            </a:pPr>
            <a:r>
              <a:rPr lang="mk-MK" sz="1800" dirty="0">
                <a:latin typeface="Georgia" panose="02040502050405020303" pitchFamily="18" charset="0"/>
              </a:rPr>
              <a:t>Девијантното однесување во ова истражување е мерено со Нормативната скала на девијантност – кратка форма (</a:t>
            </a:r>
            <a:r>
              <a:rPr lang="en-US" sz="1800" dirty="0">
                <a:latin typeface="Georgia" panose="02040502050405020303" pitchFamily="18" charset="0"/>
              </a:rPr>
              <a:t>Normative Deviance Scale, Short Form – NDS-SF10). </a:t>
            </a:r>
            <a:r>
              <a:rPr lang="ru-RU" sz="1800" dirty="0">
                <a:latin typeface="Georgia" panose="02040502050405020303" pitchFamily="18" charset="0"/>
              </a:rPr>
              <a:t>Во инструментот што го мери девијантното однесување, вклучени се следниве облици: вандализам, злоупотреба на алкохол, супстанции, кражби, девијантно однесување во училиште, физички напад на други лица. </a:t>
            </a:r>
            <a:endParaRPr lang="en-US" sz="1800" dirty="0">
              <a:latin typeface="Georgia" panose="02040502050405020303" pitchFamily="18" charset="0"/>
            </a:endParaRPr>
          </a:p>
        </p:txBody>
      </p:sp>
      <p:sp>
        <p:nvSpPr>
          <p:cNvPr id="2" name="TextBox 1"/>
          <p:cNvSpPr txBox="1"/>
          <p:nvPr/>
        </p:nvSpPr>
        <p:spPr>
          <a:xfrm>
            <a:off x="304801" y="4386578"/>
            <a:ext cx="3505200" cy="2031325"/>
          </a:xfrm>
          <a:prstGeom prst="rect">
            <a:avLst/>
          </a:prstGeom>
          <a:noFill/>
        </p:spPr>
        <p:txBody>
          <a:bodyPr wrap="square" rtlCol="0">
            <a:spAutoFit/>
          </a:bodyPr>
          <a:lstStyle/>
          <a:p>
            <a:r>
              <a:rPr lang="mk-MK" dirty="0">
                <a:latin typeface="Georgia" panose="02040502050405020303" pitchFamily="18" charset="0"/>
              </a:rPr>
              <a:t>Со тенденцијата за самоповредување и </a:t>
            </a:r>
            <a:r>
              <a:rPr lang="ru-RU" dirty="0">
                <a:latin typeface="Georgia" panose="02040502050405020303" pitchFamily="18" charset="0"/>
              </a:rPr>
              <a:t>интензивирање на девијантното однесување- се зголемува и проблематичното иг</a:t>
            </a:r>
            <a:r>
              <a:rPr lang="mk-MK" dirty="0">
                <a:latin typeface="Georgia" panose="02040502050405020303" pitchFamily="18" charset="0"/>
              </a:rPr>
              <a:t>р</a:t>
            </a:r>
            <a:r>
              <a:rPr lang="ru-RU" dirty="0">
                <a:latin typeface="Georgia" panose="02040502050405020303" pitchFamily="18" charset="0"/>
              </a:rPr>
              <a:t>ање, кое води до зависност.</a:t>
            </a:r>
            <a:endParaRPr lang="uk-UA" dirty="0">
              <a:latin typeface="Georgia" panose="02040502050405020303" pitchFamily="18" charset="0"/>
            </a:endParaRPr>
          </a:p>
          <a:p>
            <a:endParaRPr lang="en-US" dirty="0"/>
          </a:p>
        </p:txBody>
      </p:sp>
      <p:pic>
        <p:nvPicPr>
          <p:cNvPr id="6146" name="Picture 2" descr="What WHO’s Gaming Disorder Classification Actually Means For Gamer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55789"/>
            <a:ext cx="3276599" cy="1969148"/>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p:cNvSpPr/>
          <p:nvPr/>
        </p:nvSpPr>
        <p:spPr>
          <a:xfrm>
            <a:off x="3810001" y="5193669"/>
            <a:ext cx="4572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494629" y="5181600"/>
            <a:ext cx="4572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47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91000" y="381000"/>
            <a:ext cx="4146550" cy="649288"/>
          </a:xfrm>
        </p:spPr>
        <p:txBody>
          <a:bodyPr/>
          <a:lstStyle/>
          <a:p>
            <a:r>
              <a:rPr lang="mk-MK" dirty="0">
                <a:latin typeface="Georgia" panose="02040502050405020303" pitchFamily="18" charset="0"/>
              </a:rPr>
              <a:t>Навики за спиење</a:t>
            </a:r>
            <a:endParaRPr lang="uk-UA" b="1" dirty="0">
              <a:latin typeface="Georgia" panose="02040502050405020303" pitchFamily="18" charset="0"/>
            </a:endParaRPr>
          </a:p>
        </p:txBody>
      </p:sp>
      <p:sp>
        <p:nvSpPr>
          <p:cNvPr id="4099" name="Rectangle 3"/>
          <p:cNvSpPr>
            <a:spLocks noGrp="1" noChangeArrowheads="1"/>
          </p:cNvSpPr>
          <p:nvPr>
            <p:ph type="body" idx="1"/>
          </p:nvPr>
        </p:nvSpPr>
        <p:spPr>
          <a:xfrm>
            <a:off x="381000" y="1828801"/>
            <a:ext cx="8080375" cy="2771336"/>
          </a:xfrm>
        </p:spPr>
        <p:txBody>
          <a:bodyPr/>
          <a:lstStyle/>
          <a:p>
            <a:pPr marL="0" indent="0">
              <a:lnSpc>
                <a:spcPct val="80000"/>
              </a:lnSpc>
              <a:buNone/>
            </a:pPr>
            <a:r>
              <a:rPr lang="ru-RU" sz="2000" dirty="0">
                <a:latin typeface="Georgia" panose="02040502050405020303" pitchFamily="18" charset="0"/>
              </a:rPr>
              <a:t>Квалитетот на спиење е мерен според инструментот во рамките на Втората швајцарска мултицентрична анкета за здравјето на адолесцентите (SMASH02) и содржи прашања што се однесуваат на проблеми со спиењето и со сонот (потреба од продолжено спиење, тешкотии при заспивање, чести будења во текот на ноќта и немирен сон, кошмари).</a:t>
            </a:r>
          </a:p>
          <a:p>
            <a:pPr marL="0" indent="0">
              <a:lnSpc>
                <a:spcPct val="80000"/>
              </a:lnSpc>
              <a:buNone/>
            </a:pPr>
            <a:endParaRPr lang="ru-RU" sz="2000" dirty="0">
              <a:latin typeface="Georgia" panose="02040502050405020303" pitchFamily="18" charset="0"/>
            </a:endParaRPr>
          </a:p>
          <a:p>
            <a:pPr marL="0" indent="0">
              <a:lnSpc>
                <a:spcPct val="80000"/>
              </a:lnSpc>
              <a:buNone/>
            </a:pPr>
            <a:r>
              <a:rPr lang="ru-RU" sz="2000" dirty="0">
                <a:latin typeface="Georgia" panose="02040502050405020303" pitchFamily="18" charset="0"/>
              </a:rPr>
              <a:t>Наодите од истражувањата дека нарушувањата во деноноќниот ритам се тесно поврзани со ЗИ се потврдија и во ова истражување. </a:t>
            </a:r>
          </a:p>
          <a:p>
            <a:pPr marL="0" indent="0">
              <a:lnSpc>
                <a:spcPct val="80000"/>
              </a:lnSpc>
              <a:buNone/>
            </a:pPr>
            <a:endParaRPr lang="uk-UA" sz="2000" dirty="0"/>
          </a:p>
        </p:txBody>
      </p:sp>
      <p:sp>
        <p:nvSpPr>
          <p:cNvPr id="2" name="TextBox 1"/>
          <p:cNvSpPr txBox="1"/>
          <p:nvPr/>
        </p:nvSpPr>
        <p:spPr>
          <a:xfrm>
            <a:off x="381000" y="4549676"/>
            <a:ext cx="3505200" cy="2308324"/>
          </a:xfrm>
          <a:prstGeom prst="rect">
            <a:avLst/>
          </a:prstGeom>
          <a:noFill/>
        </p:spPr>
        <p:txBody>
          <a:bodyPr wrap="square" rtlCol="0">
            <a:spAutoFit/>
          </a:bodyPr>
          <a:lstStyle/>
          <a:p>
            <a:r>
              <a:rPr lang="mk-MK" dirty="0">
                <a:solidFill>
                  <a:schemeClr val="accent1">
                    <a:lumMod val="60000"/>
                    <a:lumOff val="40000"/>
                  </a:schemeClr>
                </a:solidFill>
                <a:latin typeface="Georgia" panose="02040502050405020303" pitchFamily="18" charset="0"/>
              </a:rPr>
              <a:t>И</a:t>
            </a:r>
            <a:r>
              <a:rPr lang="ru-RU" dirty="0">
                <a:solidFill>
                  <a:schemeClr val="accent1">
                    <a:lumMod val="60000"/>
                    <a:lumOff val="40000"/>
                  </a:schemeClr>
                </a:solidFill>
                <a:latin typeface="Georgia" panose="02040502050405020303" pitchFamily="18" charset="0"/>
              </a:rPr>
              <a:t>нтензивирањето на нарушувањето на квалитетот на спиење и сонување е позитивно поврзано со тенденцијата на проблематично играње, која може да доведе до ЗИ.</a:t>
            </a:r>
          </a:p>
          <a:p>
            <a:endParaRPr lang="en-US" dirty="0"/>
          </a:p>
        </p:txBody>
      </p:sp>
      <p:pic>
        <p:nvPicPr>
          <p:cNvPr id="7170" name="Picture 2" descr="Premium Photo | Digital natives young boy using a phone lying on bed a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315" y="4572000"/>
            <a:ext cx="3573060" cy="2003425"/>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p:cNvSpPr/>
          <p:nvPr/>
        </p:nvSpPr>
        <p:spPr>
          <a:xfrm>
            <a:off x="3886200" y="5181600"/>
            <a:ext cx="152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311057" y="5198574"/>
            <a:ext cx="152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69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0291" y="661914"/>
            <a:ext cx="6480175" cy="649288"/>
          </a:xfrm>
        </p:spPr>
        <p:txBody>
          <a:bodyPr/>
          <a:lstStyle/>
          <a:p>
            <a:pPr eaLnBrk="1" hangingPunct="1"/>
            <a:r>
              <a:rPr lang="mk-MK" b="1" dirty="0">
                <a:latin typeface="Georgia" panose="02040502050405020303" pitchFamily="18" charset="0"/>
              </a:rPr>
              <a:t>Зависност од храна</a:t>
            </a:r>
            <a:endParaRPr lang="uk-UA" b="1" dirty="0">
              <a:latin typeface="Georgia" panose="02040502050405020303" pitchFamily="18" charset="0"/>
            </a:endParaRPr>
          </a:p>
        </p:txBody>
      </p:sp>
      <p:sp>
        <p:nvSpPr>
          <p:cNvPr id="4099" name="Rectangle 3"/>
          <p:cNvSpPr>
            <a:spLocks noGrp="1" noChangeArrowheads="1"/>
          </p:cNvSpPr>
          <p:nvPr>
            <p:ph type="body" idx="1"/>
          </p:nvPr>
        </p:nvSpPr>
        <p:spPr>
          <a:xfrm>
            <a:off x="304800" y="1997003"/>
            <a:ext cx="8156575" cy="1740902"/>
          </a:xfrm>
        </p:spPr>
        <p:txBody>
          <a:bodyPr/>
          <a:lstStyle/>
          <a:p>
            <a:pPr marL="0" indent="0">
              <a:lnSpc>
                <a:spcPct val="80000"/>
              </a:lnSpc>
              <a:buNone/>
            </a:pPr>
            <a:r>
              <a:rPr lang="ru-RU" sz="2000" dirty="0">
                <a:latin typeface="Georgia" panose="02040502050405020303" pitchFamily="18" charset="0"/>
              </a:rPr>
              <a:t>Во класификацијата на болести во петтото издание на Дијагностичкиот и статистички прирачник за ментални растројства, консумирањето на нездрава храна е дефинирано како болест. Под нездрава храна се подразбира консумирање на слатки, јагле</a:t>
            </a:r>
            <a:r>
              <a:rPr lang="mk-MK" sz="2000" dirty="0">
                <a:latin typeface="Georgia" panose="02040502050405020303" pitchFamily="18" charset="0"/>
              </a:rPr>
              <a:t>хидрати, </a:t>
            </a:r>
            <a:r>
              <a:rPr lang="ru-RU" sz="2000" dirty="0">
                <a:latin typeface="Georgia" panose="02040502050405020303" pitchFamily="18" charset="0"/>
              </a:rPr>
              <a:t>солени закуски, масна храна, зашеќерени пијалоци</a:t>
            </a:r>
            <a:endParaRPr lang="en-US" sz="2000" dirty="0">
              <a:latin typeface="Georgia" panose="02040502050405020303" pitchFamily="18" charset="0"/>
            </a:endParaRPr>
          </a:p>
          <a:p>
            <a:pPr marL="0" indent="0">
              <a:lnSpc>
                <a:spcPct val="80000"/>
              </a:lnSpc>
              <a:buNone/>
            </a:pPr>
            <a:endParaRPr lang="en-US" sz="2000" dirty="0">
              <a:latin typeface="Georgia" panose="02040502050405020303" pitchFamily="18" charset="0"/>
            </a:endParaRPr>
          </a:p>
          <a:p>
            <a:pPr marL="0" indent="0">
              <a:lnSpc>
                <a:spcPct val="80000"/>
              </a:lnSpc>
              <a:buNone/>
            </a:pPr>
            <a:endParaRPr lang="mk-MK" sz="2000" dirty="0"/>
          </a:p>
        </p:txBody>
      </p:sp>
      <p:sp>
        <p:nvSpPr>
          <p:cNvPr id="2" name="TextBox 1"/>
          <p:cNvSpPr txBox="1"/>
          <p:nvPr/>
        </p:nvSpPr>
        <p:spPr>
          <a:xfrm>
            <a:off x="355694" y="3891677"/>
            <a:ext cx="1828800" cy="2585323"/>
          </a:xfrm>
          <a:prstGeom prst="rect">
            <a:avLst/>
          </a:prstGeom>
          <a:solidFill>
            <a:srgbClr val="FFC000"/>
          </a:solidFill>
        </p:spPr>
        <p:txBody>
          <a:bodyPr wrap="square" rtlCol="0">
            <a:spAutoFit/>
          </a:bodyPr>
          <a:lstStyle/>
          <a:p>
            <a:r>
              <a:rPr lang="ru-RU" sz="2400" dirty="0">
                <a:latin typeface="Georgia" panose="02040502050405020303" pitchFamily="18" charset="0"/>
              </a:rPr>
              <a:t>позитивна корелација со ЗИ мерена со обете скали.</a:t>
            </a:r>
            <a:endParaRPr lang="uk-UA" sz="2400" dirty="0">
              <a:latin typeface="Georgia" panose="02040502050405020303" pitchFamily="18" charset="0"/>
            </a:endParaRPr>
          </a:p>
          <a:p>
            <a:endParaRPr lang="en-US" dirty="0"/>
          </a:p>
        </p:txBody>
      </p:sp>
      <p:pic>
        <p:nvPicPr>
          <p:cNvPr id="6" name="Picture 2" descr="How to Resolve Food Addiction and End Crav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529" y="3891677"/>
            <a:ext cx="2683871" cy="258532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Video Games and Poor Eating Habits - IDEA Health &amp; Fitness Association"/>
          <p:cNvSpPr>
            <a:spLocks noChangeAspect="1" noChangeArrowheads="1"/>
          </p:cNvSpPr>
          <p:nvPr/>
        </p:nvSpPr>
        <p:spPr bwMode="auto">
          <a:xfrm>
            <a:off x="7635338" y="54905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Video Games and Poor Eating Habits - IDEA Health &amp; Fitness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Video Games and Poor Eating Habits - IDEA Health &amp; Fitness Associ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4" name="Picture 12" descr="What is &quot;Gaming Disorder&quot;? | Adelphi Psych 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529" y="3891677"/>
            <a:ext cx="2988671" cy="2585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rrelation: Meaning, Types, Examples &amp; Coefficien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156" y="4543765"/>
            <a:ext cx="1524000" cy="1295400"/>
          </a:xfrm>
          <a:prstGeom prst="rect">
            <a:avLst/>
          </a:prstGeom>
          <a:noFill/>
          <a:ln>
            <a:noFill/>
          </a:ln>
        </p:spPr>
      </p:pic>
    </p:spTree>
    <p:extLst>
      <p:ext uri="{BB962C8B-B14F-4D97-AF65-F5344CB8AC3E}">
        <p14:creationId xmlns:p14="http://schemas.microsoft.com/office/powerpoint/2010/main" val="529225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403224"/>
            <a:ext cx="7210425" cy="815975"/>
          </a:xfrm>
        </p:spPr>
        <p:txBody>
          <a:bodyPr/>
          <a:lstStyle/>
          <a:p>
            <a:r>
              <a:rPr lang="ru-RU" dirty="0">
                <a:latin typeface="Georgia" panose="02040502050405020303" pitchFamily="18" charset="0"/>
              </a:rPr>
              <a:t>Протективни фактори и фактори на ризик</a:t>
            </a:r>
            <a:endParaRPr lang="uk-UA" b="1" dirty="0">
              <a:latin typeface="Georgia" panose="02040502050405020303" pitchFamily="18" charset="0"/>
            </a:endParaRPr>
          </a:p>
        </p:txBody>
      </p:sp>
      <p:sp>
        <p:nvSpPr>
          <p:cNvPr id="4099" name="Rectangle 3"/>
          <p:cNvSpPr>
            <a:spLocks noGrp="1" noChangeArrowheads="1"/>
          </p:cNvSpPr>
          <p:nvPr>
            <p:ph type="body" idx="1"/>
          </p:nvPr>
        </p:nvSpPr>
        <p:spPr>
          <a:xfrm>
            <a:off x="304800" y="1844674"/>
            <a:ext cx="3886199" cy="4632325"/>
          </a:xfrm>
        </p:spPr>
        <p:txBody>
          <a:bodyPr/>
          <a:lstStyle/>
          <a:p>
            <a:pPr marL="0" indent="0" eaLnBrk="1" hangingPunct="1">
              <a:lnSpc>
                <a:spcPct val="80000"/>
              </a:lnSpc>
              <a:buNone/>
            </a:pPr>
            <a:r>
              <a:rPr lang="uk-UA" sz="2000" b="1" dirty="0">
                <a:latin typeface="Georgia" panose="02040502050405020303" pitchFamily="18" charset="0"/>
              </a:rPr>
              <a:t>Протективни фактори</a:t>
            </a:r>
          </a:p>
          <a:p>
            <a:pPr marL="0" indent="0">
              <a:lnSpc>
                <a:spcPct val="80000"/>
              </a:lnSpc>
              <a:buNone/>
            </a:pPr>
            <a:endParaRPr lang="ru-RU" sz="2000" dirty="0">
              <a:latin typeface="Georgia" panose="02040502050405020303" pitchFamily="18" charset="0"/>
            </a:endParaRPr>
          </a:p>
          <a:p>
            <a:pPr>
              <a:lnSpc>
                <a:spcPct val="80000"/>
              </a:lnSpc>
              <a:buFont typeface="Wingdings" panose="05000000000000000000" pitchFamily="2" charset="2"/>
              <a:buChar char="ü"/>
            </a:pPr>
            <a:r>
              <a:rPr lang="ru-RU" sz="2000" dirty="0">
                <a:latin typeface="Georgia" panose="02040502050405020303" pitchFamily="18" charset="0"/>
              </a:rPr>
              <a:t>Мониторинг од мајката </a:t>
            </a:r>
          </a:p>
          <a:p>
            <a:pPr>
              <a:lnSpc>
                <a:spcPct val="80000"/>
              </a:lnSpc>
              <a:buFont typeface="Wingdings" panose="05000000000000000000" pitchFamily="2" charset="2"/>
              <a:buChar char="ü"/>
            </a:pPr>
            <a:r>
              <a:rPr lang="ru-RU" sz="2000" dirty="0">
                <a:latin typeface="Georgia" panose="02040502050405020303" pitchFamily="18" charset="0"/>
              </a:rPr>
              <a:t>Поддршка од врсници </a:t>
            </a:r>
          </a:p>
          <a:p>
            <a:pPr>
              <a:lnSpc>
                <a:spcPct val="80000"/>
              </a:lnSpc>
              <a:buFont typeface="Wingdings" panose="05000000000000000000" pitchFamily="2" charset="2"/>
              <a:buChar char="ü"/>
            </a:pPr>
            <a:r>
              <a:rPr lang="ru-RU" sz="2000" dirty="0">
                <a:latin typeface="Georgia" panose="02040502050405020303" pitchFamily="18" charset="0"/>
              </a:rPr>
              <a:t>Интраперсонална отпорност</a:t>
            </a:r>
          </a:p>
          <a:p>
            <a:pPr>
              <a:lnSpc>
                <a:spcPct val="80000"/>
              </a:lnSpc>
              <a:buFont typeface="Wingdings" panose="05000000000000000000" pitchFamily="2" charset="2"/>
              <a:buChar char="ü"/>
            </a:pPr>
            <a:r>
              <a:rPr lang="ru-RU" sz="2000" dirty="0">
                <a:latin typeface="Georgia" panose="02040502050405020303" pitchFamily="18" charset="0"/>
              </a:rPr>
              <a:t>Отпорност (овозможена од) на родител </a:t>
            </a:r>
          </a:p>
        </p:txBody>
      </p:sp>
      <p:sp>
        <p:nvSpPr>
          <p:cNvPr id="3" name="TextBox 2"/>
          <p:cNvSpPr txBox="1"/>
          <p:nvPr/>
        </p:nvSpPr>
        <p:spPr>
          <a:xfrm>
            <a:off x="4343400" y="1635114"/>
            <a:ext cx="4343400" cy="2973122"/>
          </a:xfrm>
          <a:prstGeom prst="rect">
            <a:avLst/>
          </a:prstGeom>
          <a:noFill/>
        </p:spPr>
        <p:txBody>
          <a:bodyPr wrap="square" rtlCol="0">
            <a:spAutoFit/>
          </a:bodyPr>
          <a:lstStyle/>
          <a:p>
            <a:r>
              <a:rPr lang="mk-MK" b="1" dirty="0">
                <a:latin typeface="Georgia" panose="02040502050405020303" pitchFamily="18" charset="0"/>
              </a:rPr>
              <a:t>Фактори на ризик</a:t>
            </a:r>
          </a:p>
          <a:p>
            <a:pPr marL="285750" indent="-285750">
              <a:buFont typeface="Wingdings" panose="05000000000000000000" pitchFamily="2" charset="2"/>
              <a:buChar char="Ø"/>
            </a:pPr>
            <a:endParaRPr lang="mk-MK" b="1" dirty="0">
              <a:latin typeface="Georgia" panose="02040502050405020303" pitchFamily="18" charset="0"/>
            </a:endParaRPr>
          </a:p>
          <a:p>
            <a:pPr marL="285750" indent="-285750">
              <a:buFont typeface="Wingdings" panose="05000000000000000000" pitchFamily="2" charset="2"/>
              <a:buChar char="Ø"/>
            </a:pPr>
            <a:r>
              <a:rPr lang="ru-RU" dirty="0">
                <a:latin typeface="Georgia" panose="02040502050405020303" pitchFamily="18" charset="0"/>
              </a:rPr>
              <a:t>Родителска психолошка контрола (од мајка)</a:t>
            </a:r>
          </a:p>
          <a:p>
            <a:pPr marL="285750" indent="-285750">
              <a:buFont typeface="Wingdings" panose="05000000000000000000" pitchFamily="2" charset="2"/>
              <a:buChar char="Ø"/>
            </a:pPr>
            <a:r>
              <a:rPr lang="ru-RU" dirty="0">
                <a:latin typeface="Georgia" panose="02040502050405020303" pitchFamily="18" charset="0"/>
              </a:rPr>
              <a:t>Отсуство на поддршка од мајката</a:t>
            </a:r>
          </a:p>
          <a:p>
            <a:pPr marL="285750" indent="-285750">
              <a:buFont typeface="Wingdings" panose="05000000000000000000" pitchFamily="2" charset="2"/>
              <a:buChar char="Ø"/>
            </a:pPr>
            <a:r>
              <a:rPr lang="ru-RU" dirty="0">
                <a:latin typeface="Georgia" panose="02040502050405020303" pitchFamily="18" charset="0"/>
              </a:rPr>
              <a:t>Себеповредување</a:t>
            </a:r>
          </a:p>
          <a:p>
            <a:pPr marL="285750" indent="-285750">
              <a:buFont typeface="Wingdings" panose="05000000000000000000" pitchFamily="2" charset="2"/>
              <a:buChar char="Ø"/>
            </a:pPr>
            <a:r>
              <a:rPr lang="ru-RU" dirty="0">
                <a:latin typeface="Georgia" panose="02040502050405020303" pitchFamily="18" charset="0"/>
              </a:rPr>
              <a:t>Девијантно однесување</a:t>
            </a:r>
          </a:p>
          <a:p>
            <a:pPr marL="285750" indent="-285750">
              <a:lnSpc>
                <a:spcPct val="80000"/>
              </a:lnSpc>
              <a:buFont typeface="Wingdings" panose="05000000000000000000" pitchFamily="2" charset="2"/>
              <a:buChar char="Ø"/>
            </a:pPr>
            <a:r>
              <a:rPr lang="ru-RU" dirty="0">
                <a:latin typeface="Georgia" panose="02040502050405020303" pitchFamily="18" charset="0"/>
              </a:rPr>
              <a:t>Нарушување на квалитетот на сонот и на спиењето </a:t>
            </a:r>
          </a:p>
          <a:p>
            <a:pPr marL="285750" indent="-285750">
              <a:lnSpc>
                <a:spcPct val="80000"/>
              </a:lnSpc>
              <a:buFont typeface="Wingdings" panose="05000000000000000000" pitchFamily="2" charset="2"/>
              <a:buChar char="Ø"/>
            </a:pPr>
            <a:r>
              <a:rPr lang="ru-RU" dirty="0">
                <a:latin typeface="Georgia" panose="02040502050405020303" pitchFamily="18" charset="0"/>
              </a:rPr>
              <a:t>Зависност од храна</a:t>
            </a:r>
            <a:endParaRPr lang="uk-UA" dirty="0">
              <a:latin typeface="Georgia" panose="02040502050405020303" pitchFamily="18" charset="0"/>
            </a:endParaRPr>
          </a:p>
          <a:p>
            <a:endParaRPr lang="en-US" dirty="0"/>
          </a:p>
        </p:txBody>
      </p:sp>
      <p:pic>
        <p:nvPicPr>
          <p:cNvPr id="9220" name="Picture 4" descr="Gaming disorder to be named a mental health condition for the firs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419600"/>
            <a:ext cx="3276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remium Vector | A man showing a timeout break time hand gesture wi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91000"/>
            <a:ext cx="3429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5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403225"/>
            <a:ext cx="8839199" cy="649288"/>
          </a:xfrm>
        </p:spPr>
        <p:txBody>
          <a:bodyPr/>
          <a:lstStyle/>
          <a:p>
            <a:pPr algn="ctr" eaLnBrk="1" hangingPunct="1"/>
            <a:r>
              <a:rPr lang="mk-MK" sz="2800" b="1" dirty="0"/>
              <a:t>Проблематична Употреба на Интернет (ПУИ)</a:t>
            </a:r>
            <a:endParaRPr lang="uk-UA" sz="2800" b="1" dirty="0"/>
          </a:p>
        </p:txBody>
      </p:sp>
      <p:sp>
        <p:nvSpPr>
          <p:cNvPr id="4099" name="Rectangle 3"/>
          <p:cNvSpPr>
            <a:spLocks noGrp="1" noChangeArrowheads="1"/>
          </p:cNvSpPr>
          <p:nvPr>
            <p:ph type="body" idx="1"/>
          </p:nvPr>
        </p:nvSpPr>
        <p:spPr>
          <a:xfrm>
            <a:off x="152400" y="1828800"/>
            <a:ext cx="8293100" cy="4248150"/>
          </a:xfrm>
        </p:spPr>
        <p:txBody>
          <a:bodyPr/>
          <a:lstStyle/>
          <a:p>
            <a:pPr algn="just" eaLnBrk="1" hangingPunct="1">
              <a:lnSpc>
                <a:spcPct val="80000"/>
              </a:lnSpc>
            </a:pPr>
            <a:r>
              <a:rPr lang="mk-MK" altLang="ko-KR" sz="2400" dirty="0">
                <a:solidFill>
                  <a:srgbClr val="002060"/>
                </a:solidFill>
                <a:ea typeface="굴림" charset="-127"/>
              </a:rPr>
              <a:t>Дефинирање на поими</a:t>
            </a:r>
            <a:r>
              <a:rPr lang="en-US" altLang="ko-KR" sz="2400" dirty="0">
                <a:solidFill>
                  <a:srgbClr val="002060"/>
                </a:solidFill>
                <a:ea typeface="굴림" charset="-127"/>
              </a:rPr>
              <a:t> – </a:t>
            </a:r>
            <a:r>
              <a:rPr lang="mk-MK" altLang="ko-KR" sz="2400" dirty="0">
                <a:solidFill>
                  <a:srgbClr val="002060"/>
                </a:solidFill>
                <a:ea typeface="굴림" charset="-127"/>
              </a:rPr>
              <a:t>дилеми и предизвици</a:t>
            </a:r>
          </a:p>
          <a:p>
            <a:pPr algn="just" eaLnBrk="1" hangingPunct="1">
              <a:lnSpc>
                <a:spcPct val="80000"/>
              </a:lnSpc>
            </a:pPr>
            <a:endParaRPr lang="mk-MK" sz="2400" dirty="0">
              <a:solidFill>
                <a:srgbClr val="002060"/>
              </a:solidFill>
              <a:ea typeface="굴림" charset="-127"/>
            </a:endParaRPr>
          </a:p>
          <a:p>
            <a:pPr algn="just" eaLnBrk="1" hangingPunct="1">
              <a:lnSpc>
                <a:spcPct val="80000"/>
              </a:lnSpc>
            </a:pPr>
            <a:r>
              <a:rPr lang="mk-MK" sz="2400" dirty="0">
                <a:solidFill>
                  <a:srgbClr val="002060"/>
                </a:solidFill>
                <a:ea typeface="굴림" charset="-127"/>
              </a:rPr>
              <a:t>Проблематична Употреба на Интернет (ПУИ)</a:t>
            </a:r>
          </a:p>
          <a:p>
            <a:pPr marL="0" indent="0" algn="just" eaLnBrk="1" hangingPunct="1">
              <a:lnSpc>
                <a:spcPct val="80000"/>
              </a:lnSpc>
              <a:buNone/>
            </a:pPr>
            <a:r>
              <a:rPr lang="ru-RU" sz="2400" dirty="0">
                <a:solidFill>
                  <a:srgbClr val="002060"/>
                </a:solidFill>
              </a:rPr>
              <a:t>Проблематичната употреба на интернет се дефинирана како неспособност на поединецот да го контролира своето однесување на интернет, што доведува до негативни последици во секојдневниот живот.</a:t>
            </a:r>
            <a:endParaRPr lang="mk-MK" sz="2400" dirty="0">
              <a:solidFill>
                <a:srgbClr val="002060"/>
              </a:solidFill>
              <a:ea typeface="굴림" charset="-127"/>
            </a:endParaRPr>
          </a:p>
          <a:p>
            <a:pPr algn="just" eaLnBrk="1" hangingPunct="1">
              <a:lnSpc>
                <a:spcPct val="80000"/>
              </a:lnSpc>
            </a:pPr>
            <a:endParaRPr lang="mk-MK" sz="2400" dirty="0">
              <a:solidFill>
                <a:srgbClr val="002060"/>
              </a:solidFill>
              <a:ea typeface="굴림" charset="-127"/>
            </a:endParaRPr>
          </a:p>
          <a:p>
            <a:pPr algn="just" eaLnBrk="1" hangingPunct="1">
              <a:lnSpc>
                <a:spcPct val="80000"/>
              </a:lnSpc>
            </a:pPr>
            <a:r>
              <a:rPr lang="mk-MK" sz="2400" dirty="0">
                <a:solidFill>
                  <a:srgbClr val="002060"/>
                </a:solidFill>
                <a:ea typeface="굴림" charset="-127"/>
              </a:rPr>
              <a:t>Облици на ПУИ</a:t>
            </a:r>
          </a:p>
          <a:p>
            <a:pPr marL="0" indent="0" algn="just" eaLnBrk="1" hangingPunct="1">
              <a:lnSpc>
                <a:spcPct val="80000"/>
              </a:lnSpc>
              <a:buNone/>
            </a:pPr>
            <a:r>
              <a:rPr lang="mk-MK" sz="2400" b="1" dirty="0">
                <a:solidFill>
                  <a:srgbClr val="002060"/>
                </a:solidFill>
                <a:ea typeface="굴림" charset="-127"/>
              </a:rPr>
              <a:t>Генерализирана проблематична употреба на интернет </a:t>
            </a:r>
            <a:r>
              <a:rPr lang="mk-MK" sz="2400" dirty="0">
                <a:solidFill>
                  <a:srgbClr val="002060"/>
                </a:solidFill>
                <a:ea typeface="굴림" charset="-127"/>
              </a:rPr>
              <a:t>-</a:t>
            </a:r>
            <a:r>
              <a:rPr lang="ru-RU" sz="2400" dirty="0">
                <a:solidFill>
                  <a:srgbClr val="002060"/>
                </a:solidFill>
              </a:rPr>
              <a:t>широка употреба на многу различни алатки што ги нуди интернетот, понекогаш не нужно поврзано со одредена активност, туку само со поминување време на интернет</a:t>
            </a:r>
            <a:endParaRPr lang="mk-MK" sz="2400" dirty="0">
              <a:solidFill>
                <a:srgbClr val="002060"/>
              </a:solidFill>
              <a:ea typeface="굴림" charset="-127"/>
            </a:endParaRPr>
          </a:p>
        </p:txBody>
      </p:sp>
    </p:spTree>
    <p:extLst>
      <p:ext uri="{BB962C8B-B14F-4D97-AF65-F5344CB8AC3E}">
        <p14:creationId xmlns:p14="http://schemas.microsoft.com/office/powerpoint/2010/main" val="398057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18448" y="246282"/>
            <a:ext cx="3731751" cy="650720"/>
          </a:xfrm>
        </p:spPr>
        <p:txBody>
          <a:bodyPr/>
          <a:lstStyle/>
          <a:p>
            <a:pPr algn="ctr"/>
            <a:r>
              <a:rPr lang="ru-RU" sz="1600" b="1" dirty="0">
                <a:solidFill>
                  <a:srgbClr val="002060"/>
                </a:solidFill>
                <a:latin typeface="Georgia" panose="02040502050405020303" pitchFamily="18" charset="0"/>
              </a:rPr>
              <a:t>ЗАКЛУЧОЦИ</a:t>
            </a:r>
            <a:r>
              <a:rPr lang="ru-RU" sz="1600" b="1" dirty="0">
                <a:solidFill>
                  <a:srgbClr val="002060"/>
                </a:solidFill>
              </a:rPr>
              <a:t/>
            </a:r>
            <a:br>
              <a:rPr lang="ru-RU" sz="1600" b="1" dirty="0">
                <a:solidFill>
                  <a:srgbClr val="002060"/>
                </a:solidFill>
              </a:rPr>
            </a:br>
            <a:r>
              <a:rPr lang="ru-RU" sz="1600" b="1" dirty="0">
                <a:solidFill>
                  <a:srgbClr val="002060"/>
                </a:solidFill>
              </a:rPr>
              <a:t/>
            </a:r>
            <a:br>
              <a:rPr lang="ru-RU" sz="1600" b="1" dirty="0">
                <a:solidFill>
                  <a:srgbClr val="002060"/>
                </a:solidFill>
              </a:rPr>
            </a:br>
            <a:endParaRPr lang="en-US" sz="1400" b="1" dirty="0">
              <a:solidFill>
                <a:srgbClr val="3366CC"/>
              </a:solidFill>
            </a:endParaRPr>
          </a:p>
        </p:txBody>
      </p:sp>
      <p:pic>
        <p:nvPicPr>
          <p:cNvPr id="4" name="Picture 2" descr="Image result for risk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0"/>
            <a:ext cx="7186469" cy="5943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1324" y="4322394"/>
            <a:ext cx="1991752" cy="1255728"/>
          </a:xfrm>
          <a:prstGeom prst="rect">
            <a:avLst/>
          </a:prstGeom>
          <a:noFill/>
        </p:spPr>
        <p:txBody>
          <a:bodyPr wrap="square" rtlCol="0">
            <a:spAutoFit/>
          </a:bodyPr>
          <a:lstStyle/>
          <a:p>
            <a:pPr>
              <a:lnSpc>
                <a:spcPct val="80000"/>
              </a:lnSpc>
            </a:pPr>
            <a:r>
              <a:rPr lang="ru-RU" b="1" dirty="0">
                <a:solidFill>
                  <a:srgbClr val="FFC000"/>
                </a:solidFill>
                <a:latin typeface="Georgia" panose="02040502050405020303" pitchFamily="18" charset="0"/>
              </a:rPr>
              <a:t>Мониторинг од мајката </a:t>
            </a:r>
          </a:p>
          <a:p>
            <a:pPr>
              <a:lnSpc>
                <a:spcPct val="80000"/>
              </a:lnSpc>
            </a:pPr>
            <a:r>
              <a:rPr lang="ru-RU" b="1" dirty="0">
                <a:solidFill>
                  <a:srgbClr val="FFC000"/>
                </a:solidFill>
                <a:latin typeface="Georgia" panose="02040502050405020303" pitchFamily="18" charset="0"/>
              </a:rPr>
              <a:t>Поддршка од врсници </a:t>
            </a:r>
          </a:p>
          <a:p>
            <a:endParaRPr lang="en-US" dirty="0"/>
          </a:p>
        </p:txBody>
      </p:sp>
      <p:sp>
        <p:nvSpPr>
          <p:cNvPr id="3" name="TextBox 2"/>
          <p:cNvSpPr txBox="1"/>
          <p:nvPr/>
        </p:nvSpPr>
        <p:spPr>
          <a:xfrm>
            <a:off x="6096000" y="4648200"/>
            <a:ext cx="1828800" cy="1698927"/>
          </a:xfrm>
          <a:prstGeom prst="rect">
            <a:avLst/>
          </a:prstGeom>
          <a:noFill/>
        </p:spPr>
        <p:txBody>
          <a:bodyPr wrap="square" rtlCol="0">
            <a:spAutoFit/>
          </a:bodyPr>
          <a:lstStyle/>
          <a:p>
            <a:pPr>
              <a:lnSpc>
                <a:spcPct val="80000"/>
              </a:lnSpc>
            </a:pPr>
            <a:r>
              <a:rPr lang="ru-RU" b="1" dirty="0">
                <a:solidFill>
                  <a:srgbClr val="FFC000"/>
                </a:solidFill>
                <a:latin typeface="Georgia" panose="02040502050405020303" pitchFamily="18" charset="0"/>
              </a:rPr>
              <a:t>Лична отпорност</a:t>
            </a:r>
          </a:p>
          <a:p>
            <a:pPr>
              <a:lnSpc>
                <a:spcPct val="80000"/>
              </a:lnSpc>
            </a:pPr>
            <a:r>
              <a:rPr lang="ru-RU" b="1" dirty="0">
                <a:solidFill>
                  <a:srgbClr val="FFC000"/>
                </a:solidFill>
                <a:latin typeface="Georgia" panose="02040502050405020303" pitchFamily="18" charset="0"/>
              </a:rPr>
              <a:t>Отпорност (овозможена од) на родител </a:t>
            </a:r>
          </a:p>
          <a:p>
            <a:endParaRPr lang="en-US" dirty="0"/>
          </a:p>
        </p:txBody>
      </p:sp>
      <p:sp>
        <p:nvSpPr>
          <p:cNvPr id="5" name="TextBox 4"/>
          <p:cNvSpPr txBox="1"/>
          <p:nvPr/>
        </p:nvSpPr>
        <p:spPr>
          <a:xfrm>
            <a:off x="2362200" y="1447800"/>
            <a:ext cx="1752600" cy="923330"/>
          </a:xfrm>
          <a:prstGeom prst="rect">
            <a:avLst/>
          </a:prstGeom>
          <a:noFill/>
        </p:spPr>
        <p:txBody>
          <a:bodyPr wrap="square" rtlCol="0">
            <a:spAutoFit/>
          </a:bodyPr>
          <a:lstStyle/>
          <a:p>
            <a:r>
              <a:rPr lang="ru-RU" b="1" dirty="0">
                <a:solidFill>
                  <a:srgbClr val="C00000"/>
                </a:solidFill>
                <a:latin typeface="Georgia" panose="02040502050405020303" pitchFamily="18" charset="0"/>
              </a:rPr>
              <a:t>психолошка контрола од мајка</a:t>
            </a:r>
          </a:p>
        </p:txBody>
      </p:sp>
      <p:sp>
        <p:nvSpPr>
          <p:cNvPr id="6" name="TextBox 5"/>
          <p:cNvSpPr txBox="1"/>
          <p:nvPr/>
        </p:nvSpPr>
        <p:spPr>
          <a:xfrm>
            <a:off x="6684832" y="882134"/>
            <a:ext cx="2438400" cy="2529923"/>
          </a:xfrm>
          <a:prstGeom prst="rect">
            <a:avLst/>
          </a:prstGeom>
          <a:noFill/>
        </p:spPr>
        <p:txBody>
          <a:bodyPr wrap="square" rtlCol="0">
            <a:spAutoFit/>
          </a:bodyPr>
          <a:lstStyle/>
          <a:p>
            <a:r>
              <a:rPr lang="ru-RU" b="1" dirty="0">
                <a:solidFill>
                  <a:srgbClr val="C00000"/>
                </a:solidFill>
                <a:latin typeface="Georgia" panose="02040502050405020303" pitchFamily="18" charset="0"/>
              </a:rPr>
              <a:t>Себеповредување</a:t>
            </a:r>
          </a:p>
          <a:p>
            <a:r>
              <a:rPr lang="ru-RU" b="1" dirty="0">
                <a:solidFill>
                  <a:srgbClr val="C00000"/>
                </a:solidFill>
                <a:latin typeface="Georgia" panose="02040502050405020303" pitchFamily="18" charset="0"/>
              </a:rPr>
              <a:t>Девијантно однесување</a:t>
            </a:r>
          </a:p>
          <a:p>
            <a:pPr>
              <a:lnSpc>
                <a:spcPct val="80000"/>
              </a:lnSpc>
            </a:pPr>
            <a:r>
              <a:rPr lang="ru-RU" b="1" dirty="0">
                <a:solidFill>
                  <a:srgbClr val="C00000"/>
                </a:solidFill>
                <a:latin typeface="Georgia" panose="02040502050405020303" pitchFamily="18" charset="0"/>
              </a:rPr>
              <a:t>Нарушување на квалитетот на сонот и на спиењето </a:t>
            </a:r>
          </a:p>
          <a:p>
            <a:pPr>
              <a:lnSpc>
                <a:spcPct val="80000"/>
              </a:lnSpc>
            </a:pPr>
            <a:r>
              <a:rPr lang="ru-RU" b="1" dirty="0">
                <a:solidFill>
                  <a:srgbClr val="C00000"/>
                </a:solidFill>
                <a:latin typeface="Georgia" panose="02040502050405020303" pitchFamily="18" charset="0"/>
              </a:rPr>
              <a:t>Зависност од храна</a:t>
            </a:r>
            <a:endParaRPr lang="uk-UA" b="1" dirty="0">
              <a:solidFill>
                <a:srgbClr val="C00000"/>
              </a:solidFill>
              <a:latin typeface="Georgia" panose="02040502050405020303" pitchFamily="18" charset="0"/>
            </a:endParaRPr>
          </a:p>
          <a:p>
            <a:endParaRPr lang="en-US" dirty="0"/>
          </a:p>
        </p:txBody>
      </p:sp>
      <p:sp>
        <p:nvSpPr>
          <p:cNvPr id="7" name="TextBox 6"/>
          <p:cNvSpPr txBox="1"/>
          <p:nvPr/>
        </p:nvSpPr>
        <p:spPr>
          <a:xfrm>
            <a:off x="4267200" y="1600200"/>
            <a:ext cx="2362200" cy="1200329"/>
          </a:xfrm>
          <a:prstGeom prst="rect">
            <a:avLst/>
          </a:prstGeom>
          <a:noFill/>
        </p:spPr>
        <p:txBody>
          <a:bodyPr wrap="square" rtlCol="0">
            <a:spAutoFit/>
          </a:bodyPr>
          <a:lstStyle/>
          <a:p>
            <a:r>
              <a:rPr lang="ru-RU" b="1" dirty="0">
                <a:solidFill>
                  <a:srgbClr val="C00000"/>
                </a:solidFill>
                <a:latin typeface="Georgia" panose="02040502050405020303" pitchFamily="18" charset="0"/>
              </a:rPr>
              <a:t>Отсуство на поддршка од мајката</a:t>
            </a:r>
          </a:p>
          <a:p>
            <a:endParaRPr lang="en-US" dirty="0"/>
          </a:p>
        </p:txBody>
      </p:sp>
      <p:sp>
        <p:nvSpPr>
          <p:cNvPr id="8" name="TextBox 7"/>
          <p:cNvSpPr txBox="1"/>
          <p:nvPr/>
        </p:nvSpPr>
        <p:spPr>
          <a:xfrm>
            <a:off x="4414324" y="3476130"/>
            <a:ext cx="2895600" cy="369332"/>
          </a:xfrm>
          <a:prstGeom prst="rect">
            <a:avLst/>
          </a:prstGeom>
          <a:noFill/>
        </p:spPr>
        <p:txBody>
          <a:bodyPr wrap="square" rtlCol="0">
            <a:spAutoFit/>
          </a:bodyPr>
          <a:lstStyle/>
          <a:p>
            <a:r>
              <a:rPr lang="mk-MK" b="1" dirty="0">
                <a:solidFill>
                  <a:srgbClr val="92D050"/>
                </a:solidFill>
              </a:rPr>
              <a:t>Протективни фактори</a:t>
            </a:r>
            <a:endParaRPr lang="en-US" b="1" dirty="0">
              <a:solidFill>
                <a:srgbClr val="92D050"/>
              </a:solidFill>
            </a:endParaRPr>
          </a:p>
        </p:txBody>
      </p:sp>
      <p:sp>
        <p:nvSpPr>
          <p:cNvPr id="9" name="TextBox 8"/>
          <p:cNvSpPr txBox="1"/>
          <p:nvPr/>
        </p:nvSpPr>
        <p:spPr>
          <a:xfrm>
            <a:off x="2316187" y="803069"/>
            <a:ext cx="2114549" cy="369332"/>
          </a:xfrm>
          <a:prstGeom prst="rect">
            <a:avLst/>
          </a:prstGeom>
          <a:noFill/>
        </p:spPr>
        <p:txBody>
          <a:bodyPr wrap="square" rtlCol="0">
            <a:spAutoFit/>
          </a:bodyPr>
          <a:lstStyle/>
          <a:p>
            <a:r>
              <a:rPr lang="mk-MK" b="1" dirty="0">
                <a:solidFill>
                  <a:srgbClr val="FF0000"/>
                </a:solidFill>
                <a:latin typeface="Georgia" panose="02040502050405020303" pitchFamily="18" charset="0"/>
              </a:rPr>
              <a:t>Ризик фактори</a:t>
            </a:r>
            <a:endParaRPr lang="en-US" b="1" dirty="0">
              <a:solidFill>
                <a:srgbClr val="FF0000"/>
              </a:solidFill>
              <a:latin typeface="Georgia" panose="020405020504050203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51495" y="427391"/>
            <a:ext cx="6911975" cy="1202617"/>
          </a:xfrm>
        </p:spPr>
        <p:txBody>
          <a:bodyPr/>
          <a:lstStyle/>
          <a:p>
            <a:pPr algn="l" eaLnBrk="1" hangingPunct="1"/>
            <a:r>
              <a:rPr lang="mk-MK" sz="2400" b="1" dirty="0">
                <a:solidFill>
                  <a:srgbClr val="002060"/>
                </a:solidFill>
                <a:latin typeface="Georgia" panose="02040502050405020303" pitchFamily="18" charset="0"/>
              </a:rPr>
              <a:t>Да го развиваме</a:t>
            </a:r>
            <a:br>
              <a:rPr lang="mk-MK" sz="2400" b="1" dirty="0">
                <a:solidFill>
                  <a:srgbClr val="002060"/>
                </a:solidFill>
                <a:latin typeface="Georgia" panose="02040502050405020303" pitchFamily="18" charset="0"/>
              </a:rPr>
            </a:br>
            <a:r>
              <a:rPr lang="mk-MK" sz="2400" b="1" dirty="0">
                <a:solidFill>
                  <a:srgbClr val="002060"/>
                </a:solidFill>
                <a:latin typeface="Georgia" panose="02040502050405020303" pitchFamily="18" charset="0"/>
              </a:rPr>
              <a:t>Да бидеме</a:t>
            </a:r>
            <a:br>
              <a:rPr lang="mk-MK" sz="2400" b="1" dirty="0">
                <a:solidFill>
                  <a:srgbClr val="002060"/>
                </a:solidFill>
                <a:latin typeface="Georgia" panose="02040502050405020303" pitchFamily="18" charset="0"/>
              </a:rPr>
            </a:br>
            <a:r>
              <a:rPr lang="mk-MK" sz="2400" b="1" dirty="0">
                <a:solidFill>
                  <a:srgbClr val="002060"/>
                </a:solidFill>
                <a:latin typeface="Georgia" panose="02040502050405020303" pitchFamily="18" charset="0"/>
              </a:rPr>
              <a:t>Да го овозможиме</a:t>
            </a:r>
            <a:endParaRPr lang="en-US" sz="2400" b="1" dirty="0">
              <a:solidFill>
                <a:srgbClr val="002060"/>
              </a:solidFill>
              <a:latin typeface="Georgia" panose="02040502050405020303" pitchFamily="18" charset="0"/>
            </a:endParaRPr>
          </a:p>
        </p:txBody>
      </p:sp>
      <p:pic>
        <p:nvPicPr>
          <p:cNvPr id="10246" name="Picture 6" descr="responsible ga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76200"/>
            <a:ext cx="2895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What You Need to Know About Umbrella Schemes - Patrick 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79" y="2021026"/>
            <a:ext cx="6911975" cy="46747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5400000">
            <a:off x="835223" y="4104397"/>
            <a:ext cx="615553" cy="1981200"/>
          </a:xfrm>
          <a:prstGeom prst="rect">
            <a:avLst/>
          </a:prstGeom>
          <a:solidFill>
            <a:srgbClr val="FFFF99"/>
          </a:solidFill>
        </p:spPr>
        <p:txBody>
          <a:bodyPr vert="vert270" wrap="square" rtlCol="0">
            <a:spAutoFit/>
          </a:bodyPr>
          <a:lstStyle/>
          <a:p>
            <a:r>
              <a:rPr lang="mk-MK" sz="1400" b="1" dirty="0">
                <a:latin typeface="Georgia" panose="02040502050405020303" pitchFamily="18" charset="0"/>
              </a:rPr>
              <a:t>БЛАГОДАРАМ НА ВНИМАНИЕТО</a:t>
            </a:r>
            <a:endParaRPr lang="en-US" sz="1400" b="1" dirty="0">
              <a:latin typeface="Georgia" panose="02040502050405020303" pitchFamily="18" charset="0"/>
            </a:endParaRPr>
          </a:p>
        </p:txBody>
      </p:sp>
    </p:spTree>
    <p:extLst>
      <p:ext uri="{BB962C8B-B14F-4D97-AF65-F5344CB8AC3E}">
        <p14:creationId xmlns:p14="http://schemas.microsoft.com/office/powerpoint/2010/main" val="104676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6D84-EFEA-4128-A7A0-8D41E3AC5060}"/>
              </a:ext>
            </a:extLst>
          </p:cNvPr>
          <p:cNvSpPr>
            <a:spLocks noGrp="1"/>
          </p:cNvSpPr>
          <p:nvPr>
            <p:ph type="title"/>
          </p:nvPr>
        </p:nvSpPr>
        <p:spPr/>
        <p:txBody>
          <a:bodyPr/>
          <a:lstStyle/>
          <a:p>
            <a:pPr marL="0" marR="0" lvl="0" indent="0" algn="r" defTabSz="914400" rtl="0" eaLnBrk="1" fontAlgn="base" latinLnBrk="0" hangingPunct="1">
              <a:lnSpc>
                <a:spcPct val="80000"/>
              </a:lnSpc>
              <a:spcBef>
                <a:spcPct val="20000"/>
              </a:spcBef>
              <a:spcAft>
                <a:spcPct val="0"/>
              </a:spcAft>
              <a:buClrTx/>
              <a:buSzTx/>
              <a:buFontTx/>
              <a:buNone/>
              <a:tabLst/>
              <a:defRPr/>
            </a:pPr>
            <a:r>
              <a:rPr lang="mk-MK" dirty="0"/>
              <a:t>Последици од прекумерна употреба на интернет</a:t>
            </a:r>
            <a:br>
              <a:rPr lang="mk-MK" dirty="0"/>
            </a:br>
            <a:r>
              <a:rPr kumimoji="0" lang="mk-MK" sz="1400" b="0" i="0" u="none" strike="noStrike" kern="0" cap="none" spc="0" normalizeH="0" baseline="0" noProof="0" dirty="0">
                <a:ln>
                  <a:noFill/>
                </a:ln>
                <a:solidFill>
                  <a:srgbClr val="000000"/>
                </a:solidFill>
                <a:effectLst/>
                <a:uLnTx/>
                <a:uFillTx/>
                <a:latin typeface="Arial"/>
                <a:ea typeface="굴림" charset="-127"/>
                <a:cs typeface="+mn-cs"/>
              </a:rPr>
              <a:t>Проф д-р Маријана Марковиќ</a:t>
            </a:r>
            <a:br>
              <a:rPr kumimoji="0" lang="mk-MK" sz="1400" b="0" i="0" u="none" strike="noStrike" kern="0" cap="none" spc="0" normalizeH="0" baseline="0" noProof="0" dirty="0">
                <a:ln>
                  <a:noFill/>
                </a:ln>
                <a:solidFill>
                  <a:srgbClr val="000000"/>
                </a:solidFill>
                <a:effectLst/>
                <a:uLnTx/>
                <a:uFillTx/>
                <a:latin typeface="Arial"/>
                <a:ea typeface="굴림" charset="-127"/>
                <a:cs typeface="+mn-cs"/>
              </a:rPr>
            </a:br>
            <a:endParaRPr lang="en-US" dirty="0"/>
          </a:p>
        </p:txBody>
      </p:sp>
      <p:graphicFrame>
        <p:nvGraphicFramePr>
          <p:cNvPr id="3" name="Diagram 2">
            <a:extLst>
              <a:ext uri="{FF2B5EF4-FFF2-40B4-BE49-F238E27FC236}">
                <a16:creationId xmlns:a16="http://schemas.microsoft.com/office/drawing/2014/main" id="{D9F59C37-F915-4172-9753-596059DEB126}"/>
              </a:ext>
            </a:extLst>
          </p:cNvPr>
          <p:cNvGraphicFramePr/>
          <p:nvPr>
            <p:extLst>
              <p:ext uri="{D42A27DB-BD31-4B8C-83A1-F6EECF244321}">
                <p14:modId xmlns:p14="http://schemas.microsoft.com/office/powerpoint/2010/main" val="1538756455"/>
              </p:ext>
            </p:extLst>
          </p:nvPr>
        </p:nvGraphicFramePr>
        <p:xfrm>
          <a:off x="228599" y="1904999"/>
          <a:ext cx="8520113" cy="454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497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33D8-3B05-484F-B357-080F24E76516}"/>
              </a:ext>
            </a:extLst>
          </p:cNvPr>
          <p:cNvSpPr>
            <a:spLocks noGrp="1"/>
          </p:cNvSpPr>
          <p:nvPr>
            <p:ph type="title"/>
          </p:nvPr>
        </p:nvSpPr>
        <p:spPr/>
        <p:txBody>
          <a:bodyPr/>
          <a:lstStyle/>
          <a:p>
            <a:r>
              <a:rPr lang="mk-MK" dirty="0"/>
              <a:t> 	Препораки за адолесцентите</a:t>
            </a:r>
            <a:endParaRPr lang="en-US" dirty="0"/>
          </a:p>
        </p:txBody>
      </p:sp>
      <p:sp>
        <p:nvSpPr>
          <p:cNvPr id="6" name="TextBox 5">
            <a:extLst>
              <a:ext uri="{FF2B5EF4-FFF2-40B4-BE49-F238E27FC236}">
                <a16:creationId xmlns:a16="http://schemas.microsoft.com/office/drawing/2014/main" id="{7FBD45B4-F537-424D-8C81-122533C4DB6C}"/>
              </a:ext>
            </a:extLst>
          </p:cNvPr>
          <p:cNvSpPr txBox="1"/>
          <p:nvPr/>
        </p:nvSpPr>
        <p:spPr>
          <a:xfrm>
            <a:off x="76200" y="1905000"/>
            <a:ext cx="8534400" cy="3970318"/>
          </a:xfrm>
          <a:prstGeom prst="rect">
            <a:avLst/>
          </a:prstGeom>
          <a:noFill/>
        </p:spPr>
        <p:txBody>
          <a:bodyPr wrap="square">
            <a:spAutoFit/>
          </a:bodyPr>
          <a:lstStyle/>
          <a:p>
            <a:pPr marL="285750" indent="-285750">
              <a:buFontTx/>
              <a:buChar char="-"/>
            </a:pPr>
            <a:r>
              <a:rPr lang="ru-RU" dirty="0">
                <a:latin typeface="+mn-lt"/>
              </a:rPr>
              <a:t>Информираниост за манифестацијата на ПУИ </a:t>
            </a:r>
          </a:p>
          <a:p>
            <a:endParaRPr lang="ru-RU" dirty="0">
              <a:latin typeface="+mn-lt"/>
            </a:endParaRPr>
          </a:p>
          <a:p>
            <a:r>
              <a:rPr lang="ru-RU" dirty="0">
                <a:latin typeface="+mn-lt"/>
              </a:rPr>
              <a:t>-Информираност за начините на коишто можат да ја осигурат својата безбедност </a:t>
            </a:r>
          </a:p>
          <a:p>
            <a:endParaRPr lang="ru-RU" dirty="0">
              <a:latin typeface="+mn-lt"/>
            </a:endParaRPr>
          </a:p>
          <a:p>
            <a:r>
              <a:rPr lang="ru-RU" dirty="0">
                <a:latin typeface="+mn-lt"/>
              </a:rPr>
              <a:t>-Се препорачува да се обратат првенствено до родителите/старателите/негувателите, па да се обратат до училишниот психолог или да се обратат до психотерапевт, лекар.</a:t>
            </a:r>
          </a:p>
          <a:p>
            <a:endParaRPr lang="ru-RU" dirty="0">
              <a:latin typeface="+mn-lt"/>
            </a:endParaRPr>
          </a:p>
          <a:p>
            <a:r>
              <a:rPr lang="ru-RU" dirty="0">
                <a:latin typeface="+mn-lt"/>
              </a:rPr>
              <a:t>-</a:t>
            </a:r>
            <a:r>
              <a:rPr lang="mk-MK" dirty="0">
                <a:latin typeface="+mn-lt"/>
              </a:rPr>
              <a:t>П</a:t>
            </a:r>
            <a:r>
              <a:rPr lang="mk-MK" dirty="0">
                <a:effectLst/>
                <a:latin typeface="+mn-lt"/>
                <a:ea typeface="Calibri" panose="020F0502020204030204" pitchFamily="34" charset="0"/>
              </a:rPr>
              <a:t>ред да се вклучат на интернет или да почнат да играат, да си постават временска рамка (кога почнуваат и кога завршуваат со активноста). </a:t>
            </a:r>
          </a:p>
          <a:p>
            <a:endParaRPr lang="mk-MK" dirty="0">
              <a:effectLst/>
              <a:latin typeface="+mn-lt"/>
              <a:ea typeface="Calibri" panose="020F0502020204030204" pitchFamily="34" charset="0"/>
            </a:endParaRPr>
          </a:p>
          <a:p>
            <a:r>
              <a:rPr lang="mk-MK" dirty="0">
                <a:effectLst/>
                <a:latin typeface="+mn-lt"/>
                <a:ea typeface="Calibri" panose="020F0502020204030204" pitchFamily="34" charset="0"/>
              </a:rPr>
              <a:t>-Свесно дејствување на зголемување на времето што се поминуваат во офлајн-активности наспроти времето што го поминуваат онлајн</a:t>
            </a:r>
            <a:endParaRPr lang="en-US" dirty="0">
              <a:latin typeface="+mn-lt"/>
            </a:endParaRPr>
          </a:p>
        </p:txBody>
      </p:sp>
    </p:spTree>
    <p:extLst>
      <p:ext uri="{BB962C8B-B14F-4D97-AF65-F5344CB8AC3E}">
        <p14:creationId xmlns:p14="http://schemas.microsoft.com/office/powerpoint/2010/main" val="301514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9D4A-2C23-48C6-8FBD-A4593E8034F8}"/>
              </a:ext>
            </a:extLst>
          </p:cNvPr>
          <p:cNvSpPr>
            <a:spLocks noGrp="1"/>
          </p:cNvSpPr>
          <p:nvPr>
            <p:ph type="title"/>
          </p:nvPr>
        </p:nvSpPr>
        <p:spPr>
          <a:xfrm>
            <a:off x="152400" y="404813"/>
            <a:ext cx="8596313" cy="508000"/>
          </a:xfrm>
        </p:spPr>
        <p:txBody>
          <a:bodyPr/>
          <a:lstStyle/>
          <a:p>
            <a:r>
              <a:rPr lang="ru-RU" dirty="0"/>
              <a:t> 	Препораки за родителите/старателите/негувателите</a:t>
            </a:r>
            <a:endParaRPr lang="en-US" dirty="0"/>
          </a:p>
        </p:txBody>
      </p:sp>
      <p:sp>
        <p:nvSpPr>
          <p:cNvPr id="4" name="TextBox 3">
            <a:extLst>
              <a:ext uri="{FF2B5EF4-FFF2-40B4-BE49-F238E27FC236}">
                <a16:creationId xmlns:a16="http://schemas.microsoft.com/office/drawing/2014/main" id="{1FF10979-5CDB-4702-AF68-2EA2E844B43A}"/>
              </a:ext>
            </a:extLst>
          </p:cNvPr>
          <p:cNvSpPr txBox="1"/>
          <p:nvPr/>
        </p:nvSpPr>
        <p:spPr>
          <a:xfrm>
            <a:off x="762000" y="2209800"/>
            <a:ext cx="7543800" cy="5232202"/>
          </a:xfrm>
          <a:prstGeom prst="rect">
            <a:avLst/>
          </a:prstGeom>
          <a:noFill/>
        </p:spPr>
        <p:txBody>
          <a:bodyPr wrap="square">
            <a:spAutoFit/>
          </a:bodyPr>
          <a:lstStyle/>
          <a:p>
            <a:r>
              <a:rPr lang="ru-RU" sz="2000" dirty="0"/>
              <a:t>Подобрување на квалитетот на релацијата родител-дете</a:t>
            </a:r>
          </a:p>
          <a:p>
            <a:endParaRPr lang="ru-RU" sz="2000" dirty="0"/>
          </a:p>
          <a:p>
            <a:r>
              <a:rPr lang="mk-MK" sz="2000" dirty="0">
                <a:effectLst/>
                <a:latin typeface="Times New Roman" panose="02020603050405020304" pitchFamily="18" charset="0"/>
                <a:ea typeface="Calibri" panose="020F0502020204030204" pitchFamily="34" charset="0"/>
                <a:cs typeface="Times New Roman" panose="02020603050405020304" pitchFamily="18" charset="0"/>
              </a:rPr>
              <a:t>Ограничување на употреба на интернет (своја и на детето). Обезбедување безбеден пристап до интернет, обезбедување зони без интернет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mk-MK" sz="2000" dirty="0">
              <a:latin typeface="Times New Roman" panose="02020603050405020304" pitchFamily="18" charset="0"/>
              <a:cs typeface="Times New Roman" panose="02020603050405020304" pitchFamily="18" charset="0"/>
            </a:endParaRPr>
          </a:p>
          <a:p>
            <a:r>
              <a:rPr lang="mk-MK" sz="2000" dirty="0">
                <a:effectLst/>
                <a:latin typeface="Times New Roman" panose="02020603050405020304" pitchFamily="18" charset="0"/>
                <a:ea typeface="Calibri" panose="020F0502020204030204" pitchFamily="34" charset="0"/>
                <a:cs typeface="Times New Roman" panose="02020603050405020304" pitchFamily="18" charset="0"/>
              </a:rPr>
              <a:t>Поставување на јасни граници и контрола (упредите не се заменски родители)</a:t>
            </a:r>
          </a:p>
          <a:p>
            <a:endParaRPr lang="mk-MK" sz="2000" dirty="0">
              <a:latin typeface="Times New Roman" panose="02020603050405020304" pitchFamily="18" charset="0"/>
              <a:ea typeface="Calibri" panose="020F0502020204030204" pitchFamily="34" charset="0"/>
              <a:cs typeface="Times New Roman" panose="02020603050405020304" pitchFamily="18" charset="0"/>
            </a:endParaRPr>
          </a:p>
          <a:p>
            <a:r>
              <a:rPr lang="mk-MK" sz="2000" dirty="0">
                <a:effectLst/>
                <a:latin typeface="Times New Roman" panose="02020603050405020304" pitchFamily="18" charset="0"/>
                <a:ea typeface="Calibri" panose="020F0502020204030204" pitchFamily="34" charset="0"/>
                <a:cs typeface="Times New Roman" panose="02020603050405020304" pitchFamily="18" charset="0"/>
              </a:rPr>
              <a:t>Вклученост на родителите/старателите/негувателите во училиштето</a:t>
            </a:r>
          </a:p>
          <a:p>
            <a:endParaRPr lang="mk-MK" sz="2000" dirty="0">
              <a:latin typeface="Times New Roman" panose="02020603050405020304" pitchFamily="18" charset="0"/>
              <a:ea typeface="Calibri" panose="020F0502020204030204" pitchFamily="34" charset="0"/>
              <a:cs typeface="Times New Roman" panose="02020603050405020304" pitchFamily="18" charset="0"/>
            </a:endParaRPr>
          </a:p>
          <a:p>
            <a:r>
              <a:rPr lang="mk-MK" sz="2000" dirty="0">
                <a:effectLst/>
                <a:latin typeface="Times New Roman" panose="02020603050405020304" pitchFamily="18" charset="0"/>
                <a:ea typeface="Calibri" panose="020F0502020204030204" pitchFamily="34" charset="0"/>
                <a:cs typeface="Times New Roman" panose="02020603050405020304" pitchFamily="18" charset="0"/>
              </a:rPr>
              <a:t>Вклученост на родителите/старателите/негувателите во социјални активности со детето</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679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F1BC-9677-4246-8913-F60B0DE5CF6D}"/>
              </a:ext>
            </a:extLst>
          </p:cNvPr>
          <p:cNvSpPr>
            <a:spLocks noGrp="1"/>
          </p:cNvSpPr>
          <p:nvPr>
            <p:ph type="title"/>
          </p:nvPr>
        </p:nvSpPr>
        <p:spPr/>
        <p:txBody>
          <a:bodyPr/>
          <a:lstStyle/>
          <a:p>
            <a:r>
              <a:rPr lang="mk-MK" dirty="0"/>
              <a:t> 	Препораки за училиштето</a:t>
            </a:r>
            <a:endParaRPr lang="en-US" dirty="0"/>
          </a:p>
        </p:txBody>
      </p:sp>
      <p:sp>
        <p:nvSpPr>
          <p:cNvPr id="4" name="TextBox 3">
            <a:extLst>
              <a:ext uri="{FF2B5EF4-FFF2-40B4-BE49-F238E27FC236}">
                <a16:creationId xmlns:a16="http://schemas.microsoft.com/office/drawing/2014/main" id="{9C406460-1335-474B-8B21-C8CEF075E6EB}"/>
              </a:ext>
            </a:extLst>
          </p:cNvPr>
          <p:cNvSpPr txBox="1"/>
          <p:nvPr/>
        </p:nvSpPr>
        <p:spPr>
          <a:xfrm>
            <a:off x="838199" y="3048000"/>
            <a:ext cx="7910513" cy="2308324"/>
          </a:xfrm>
          <a:prstGeom prst="rect">
            <a:avLst/>
          </a:prstGeom>
          <a:noFill/>
        </p:spPr>
        <p:txBody>
          <a:bodyPr wrap="square">
            <a:spAutoFit/>
          </a:bodyPr>
          <a:lstStyle/>
          <a:p>
            <a:r>
              <a:rPr lang="ru-RU" dirty="0">
                <a:latin typeface="+mn-lt"/>
              </a:rPr>
              <a:t>Подучување на учениците за дигитална, медиумска писменост</a:t>
            </a:r>
          </a:p>
          <a:p>
            <a:endParaRPr lang="ru-RU" dirty="0">
              <a:latin typeface="+mn-lt"/>
            </a:endParaRPr>
          </a:p>
          <a:p>
            <a:r>
              <a:rPr lang="mk-MK" sz="1800" dirty="0">
                <a:effectLst/>
                <a:latin typeface="+mn-lt"/>
                <a:ea typeface="Calibri" panose="020F0502020204030204" pitchFamily="34" charset="0"/>
                <a:cs typeface="Times New Roman" panose="02020603050405020304" pitchFamily="18" charset="0"/>
              </a:rPr>
              <a:t>Следење на менталното здравје на учениците</a:t>
            </a:r>
          </a:p>
          <a:p>
            <a:endParaRPr lang="mk-MK" dirty="0">
              <a:latin typeface="+mn-lt"/>
              <a:ea typeface="Calibri" panose="020F0502020204030204" pitchFamily="34" charset="0"/>
              <a:cs typeface="Times New Roman" panose="02020603050405020304" pitchFamily="18" charset="0"/>
            </a:endParaRPr>
          </a:p>
          <a:p>
            <a:r>
              <a:rPr lang="mk-MK" sz="1800" dirty="0">
                <a:effectLst/>
                <a:latin typeface="+mn-lt"/>
                <a:ea typeface="Calibri" panose="020F0502020204030204" pitchFamily="34" charset="0"/>
                <a:cs typeface="Times New Roman" panose="02020603050405020304" pitchFamily="18" charset="0"/>
              </a:rPr>
              <a:t>Воведување ограничувања за употреба на мобилните телефони за време на наставата</a:t>
            </a:r>
            <a:endParaRPr lang="en-US" sz="1800" dirty="0">
              <a:effectLst/>
              <a:latin typeface="+mn-lt"/>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8924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76D3-2E05-446E-AAF2-75751F5C8456}"/>
              </a:ext>
            </a:extLst>
          </p:cNvPr>
          <p:cNvSpPr>
            <a:spLocks noGrp="1"/>
          </p:cNvSpPr>
          <p:nvPr>
            <p:ph type="title"/>
          </p:nvPr>
        </p:nvSpPr>
        <p:spPr/>
        <p:txBody>
          <a:bodyPr/>
          <a:lstStyle/>
          <a:p>
            <a:r>
              <a:rPr lang="mk-MK" dirty="0"/>
              <a:t> 	Препораки за заедницата</a:t>
            </a:r>
            <a:endParaRPr lang="en-US" dirty="0"/>
          </a:p>
        </p:txBody>
      </p:sp>
      <p:sp>
        <p:nvSpPr>
          <p:cNvPr id="4" name="TextBox 3">
            <a:extLst>
              <a:ext uri="{FF2B5EF4-FFF2-40B4-BE49-F238E27FC236}">
                <a16:creationId xmlns:a16="http://schemas.microsoft.com/office/drawing/2014/main" id="{8F62206E-1619-4539-B0D0-A04A97385A6F}"/>
              </a:ext>
            </a:extLst>
          </p:cNvPr>
          <p:cNvSpPr txBox="1"/>
          <p:nvPr/>
        </p:nvSpPr>
        <p:spPr>
          <a:xfrm>
            <a:off x="228600" y="1676400"/>
            <a:ext cx="8991600" cy="4801314"/>
          </a:xfrm>
          <a:prstGeom prst="rect">
            <a:avLst/>
          </a:prstGeom>
          <a:noFill/>
        </p:spPr>
        <p:txBody>
          <a:bodyPr wrap="square">
            <a:spAutoFit/>
          </a:bodyPr>
          <a:lstStyle/>
          <a:p>
            <a:r>
              <a:rPr lang="ru-RU" dirty="0"/>
              <a:t>Заштита на правата на децата преку воведување закони што ќе ги контролираат содржините достапни на интернет.</a:t>
            </a:r>
          </a:p>
          <a:p>
            <a:endParaRPr lang="ru-RU" dirty="0"/>
          </a:p>
          <a:p>
            <a:r>
              <a:rPr lang="mk-MK" sz="1800" dirty="0">
                <a:effectLst/>
                <a:latin typeface="Times New Roman" panose="02020603050405020304" pitchFamily="18" charset="0"/>
                <a:ea typeface="Calibri" panose="020F0502020204030204" pitchFamily="34" charset="0"/>
              </a:rPr>
              <a:t>Во Велика Британија е донесен акт именуван како Закон за онлајн-безбедност (Online Safety Act) во 2023 година. Во овој закон се наведени ставки што се однесуваат на заштита на децата од ризик во онлајн-просторот.</a:t>
            </a:r>
            <a:r>
              <a:rPr lang="en-US" dirty="0">
                <a:effectLst/>
              </a:rPr>
              <a:t> </a:t>
            </a:r>
            <a:endParaRPr lang="mk-MK" dirty="0">
              <a:effectLst/>
            </a:endParaRPr>
          </a:p>
          <a:p>
            <a:endParaRPr lang="mk-MK" dirty="0"/>
          </a:p>
          <a:p>
            <a:r>
              <a:rPr lang="mk-MK" sz="1800" dirty="0">
                <a:effectLst/>
                <a:latin typeface="Times New Roman" panose="02020603050405020304" pitchFamily="18" charset="0"/>
                <a:ea typeface="Calibri" panose="020F0502020204030204" pitchFamily="34" charset="0"/>
              </a:rPr>
              <a:t>Европската унија го усвои Законот за дигитални услуги (DSA), кој вклучува мерки како што се признавање на правата на детето и забрана за рекламирање насочено кон децата</a:t>
            </a:r>
          </a:p>
          <a:p>
            <a:endParaRPr lang="mk-MK" dirty="0">
              <a:latin typeface="Times New Roman" panose="02020603050405020304" pitchFamily="18" charset="0"/>
            </a:endParaRPr>
          </a:p>
          <a:p>
            <a:r>
              <a:rPr lang="mk-MK" sz="1800" dirty="0">
                <a:effectLst/>
                <a:latin typeface="Times New Roman" panose="02020603050405020304" pitchFamily="18" charset="0"/>
                <a:ea typeface="Calibri" panose="020F0502020204030204" pitchFamily="34" charset="0"/>
              </a:rPr>
              <a:t>Европската комисија воведе Стратегија за побезбеден интернет за децата (BIK+), чија цел е подобрување на дигиталните услуги со цел тие да бидат соодветни за возраста, а притоа да се обезбеди секое дете да биде заштитено и почитувано на интернет</a:t>
            </a:r>
          </a:p>
          <a:p>
            <a:endParaRPr lang="mk-MK" sz="1800" dirty="0">
              <a:effectLst/>
              <a:latin typeface="Times New Roman" panose="02020603050405020304" pitchFamily="18" charset="0"/>
              <a:ea typeface="Calibri" panose="020F0502020204030204" pitchFamily="34" charset="0"/>
            </a:endParaRPr>
          </a:p>
          <a:p>
            <a:r>
              <a:rPr lang="mk-MK" sz="1800" dirty="0">
                <a:effectLst/>
                <a:latin typeface="Times New Roman" panose="02020603050405020304" pitchFamily="18" charset="0"/>
                <a:ea typeface="Calibri" panose="020F0502020204030204" pitchFamily="34" charset="0"/>
              </a:rPr>
              <a:t>Во САД е усвоен Законот за заштита на онлајн-приватноста на децата (COPPA), со којшто се наметнуваат барања за операторите на интернет-страниците или онлајн-услугите наменети за деца под 13-годишна возраст</a:t>
            </a:r>
            <a:endParaRPr lang="en-US" dirty="0"/>
          </a:p>
        </p:txBody>
      </p:sp>
    </p:spTree>
    <p:extLst>
      <p:ext uri="{BB962C8B-B14F-4D97-AF65-F5344CB8AC3E}">
        <p14:creationId xmlns:p14="http://schemas.microsoft.com/office/powerpoint/2010/main" val="3669034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762000"/>
            <a:ext cx="5867400" cy="2895600"/>
          </a:xfrm>
          <a:noFill/>
        </p:spPr>
        <p:txBody>
          <a:bodyPr/>
          <a:lstStyle/>
          <a:p>
            <a:pPr algn="ctr"/>
            <a:r>
              <a:rPr lang="ru-RU" dirty="0"/>
              <a:t>БЛАГОДАРНОСТ</a:t>
            </a:r>
            <a:br>
              <a:rPr lang="ru-RU" dirty="0"/>
            </a:br>
            <a:r>
              <a:rPr lang="ru-RU" dirty="0"/>
              <a:t>ЗА ВНИМАНИЕТО!</a:t>
            </a:r>
            <a:br>
              <a:rPr lang="ru-RU" dirty="0"/>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r>
              <a:rPr lang="ru-RU" sz="1800" dirty="0">
                <a:solidFill>
                  <a:srgbClr val="002060"/>
                </a:solidFill>
              </a:rPr>
              <a:t/>
            </a:r>
            <a:br>
              <a:rPr lang="ru-RU" sz="1800" dirty="0">
                <a:solidFill>
                  <a:srgbClr val="002060"/>
                </a:solidFill>
              </a:rPr>
            </a:br>
            <a:endParaRPr lang="ru-RU" sz="1800" dirty="0">
              <a:solidFill>
                <a:srgbClr val="002060"/>
              </a:solidFill>
            </a:endParaRPr>
          </a:p>
        </p:txBody>
      </p:sp>
      <p:pic>
        <p:nvPicPr>
          <p:cNvPr id="4" name="image1.jpg" descr="logo-UKiM"/>
          <p:cNvPicPr/>
          <p:nvPr/>
        </p:nvPicPr>
        <p:blipFill>
          <a:blip r:embed="rId2"/>
          <a:srcRect/>
          <a:stretch>
            <a:fillRect/>
          </a:stretch>
        </p:blipFill>
        <p:spPr>
          <a:xfrm>
            <a:off x="6705600" y="235527"/>
            <a:ext cx="914400" cy="1005840"/>
          </a:xfrm>
          <a:prstGeom prst="rect">
            <a:avLst/>
          </a:prstGeom>
          <a:ln/>
        </p:spPr>
      </p:pic>
      <p:pic>
        <p:nvPicPr>
          <p:cNvPr id="5" name="Picture 4" descr="C:\Users\w\Downloads\logo-1.png"/>
          <p:cNvPicPr/>
          <p:nvPr/>
        </p:nvPicPr>
        <p:blipFill>
          <a:blip r:embed="rId3"/>
          <a:srcRect/>
          <a:stretch>
            <a:fillRect/>
          </a:stretch>
        </p:blipFill>
        <p:spPr bwMode="auto">
          <a:xfrm>
            <a:off x="7696200" y="235527"/>
            <a:ext cx="1005840" cy="1005840"/>
          </a:xfrm>
          <a:prstGeom prst="rect">
            <a:avLst/>
          </a:prstGeom>
          <a:noFill/>
          <a:ln w="9525">
            <a:noFill/>
            <a:miter lim="800000"/>
            <a:headEnd/>
            <a:tailEnd/>
          </a:ln>
        </p:spPr>
      </p:pic>
      <p:sp>
        <p:nvSpPr>
          <p:cNvPr id="2" name="TextBox 1"/>
          <p:cNvSpPr txBox="1"/>
          <p:nvPr/>
        </p:nvSpPr>
        <p:spPr>
          <a:xfrm>
            <a:off x="2057400" y="4267200"/>
            <a:ext cx="6324600" cy="954107"/>
          </a:xfrm>
          <a:prstGeom prst="rect">
            <a:avLst/>
          </a:prstGeom>
          <a:noFill/>
        </p:spPr>
        <p:txBody>
          <a:bodyPr wrap="square" rtlCol="0">
            <a:spAutoFit/>
          </a:bodyPr>
          <a:lstStyle/>
          <a:p>
            <a:pPr lvl="0"/>
            <a:r>
              <a:rPr kumimoji="0" lang="ru-RU" sz="1400" b="1" i="0" u="none" strike="noStrike" kern="1200" cap="none" spc="0" normalizeH="0" baseline="0" noProof="0" dirty="0">
                <a:ln>
                  <a:noFill/>
                </a:ln>
                <a:solidFill>
                  <a:srgbClr val="AAADCA">
                    <a:lumMod val="50000"/>
                  </a:srgbClr>
                </a:solidFill>
                <a:effectLst/>
                <a:uLnTx/>
                <a:uFillTx/>
                <a:latin typeface="Arial" charset="0"/>
                <a:ea typeface="+mn-ea"/>
                <a:cs typeface="+mn-cs"/>
              </a:rPr>
              <a:t>Проф. д-р Маријана Марковиќ – </a:t>
            </a:r>
            <a:r>
              <a:rPr lang="en-US" sz="1400" b="1" dirty="0">
                <a:solidFill>
                  <a:schemeClr val="bg1"/>
                </a:solidFill>
              </a:rPr>
              <a:t>marijana@isppi.ukim.edu.mk</a:t>
            </a:r>
            <a:endParaRPr kumimoji="0" lang="ru-RU" sz="1400" b="1" i="0" u="none" strike="noStrike" kern="1200" cap="none" spc="0" normalizeH="0" baseline="0" noProof="0" dirty="0">
              <a:ln>
                <a:noFill/>
              </a:ln>
              <a:solidFill>
                <a:schemeClr val="bg1"/>
              </a:solidFill>
              <a:effectLst/>
              <a:uLnTx/>
              <a:uFillTx/>
            </a:endParaRPr>
          </a:p>
          <a:p>
            <a:pPr lvl="0"/>
            <a:r>
              <a:rPr kumimoji="0" lang="ru-RU" sz="1400" b="1" i="0" u="none" strike="noStrike" kern="1200" cap="none" spc="0" normalizeH="0" baseline="0" noProof="0" dirty="0">
                <a:ln>
                  <a:noFill/>
                </a:ln>
                <a:solidFill>
                  <a:srgbClr val="AAADCA">
                    <a:lumMod val="50000"/>
                  </a:srgbClr>
                </a:solidFill>
                <a:effectLst/>
                <a:uLnTx/>
                <a:uFillTx/>
                <a:latin typeface="Arial" charset="0"/>
                <a:ea typeface="+mn-ea"/>
                <a:cs typeface="+mn-cs"/>
              </a:rPr>
              <a:t>Проф. д-р Елеонора Серафимовска – </a:t>
            </a:r>
            <a:r>
              <a:rPr lang="en-US" sz="1400" b="1" dirty="0">
                <a:solidFill>
                  <a:schemeClr val="bg1"/>
                </a:solidFill>
              </a:rPr>
              <a:t>eleonora@isppi.ukim.edu.mk</a:t>
            </a:r>
            <a:endParaRPr kumimoji="0" lang="ru-RU" sz="1400" b="1" i="0" u="none" strike="noStrike" kern="1200" cap="none" spc="0" normalizeH="0" baseline="0" noProof="0" dirty="0">
              <a:ln>
                <a:noFill/>
              </a:ln>
              <a:solidFill>
                <a:schemeClr val="bg1"/>
              </a:solidFill>
              <a:effectLst/>
              <a:uLnTx/>
              <a:uFillTx/>
            </a:endParaRPr>
          </a:p>
          <a:p>
            <a:pPr lvl="0"/>
            <a:r>
              <a:rPr kumimoji="0" lang="ru-RU" sz="1400" b="1" i="0" u="none" strike="noStrike" kern="1200" cap="none" spc="0" normalizeH="0" baseline="0" noProof="0" dirty="0">
                <a:ln>
                  <a:noFill/>
                </a:ln>
                <a:solidFill>
                  <a:srgbClr val="AAADCA">
                    <a:lumMod val="50000"/>
                  </a:srgbClr>
                </a:solidFill>
                <a:effectLst/>
                <a:uLnTx/>
                <a:uFillTx/>
                <a:latin typeface="Arial" charset="0"/>
                <a:ea typeface="+mn-ea"/>
                <a:cs typeface="+mn-cs"/>
              </a:rPr>
              <a:t>Вонр. проф. д-р Иван Блажевски – </a:t>
            </a:r>
            <a:r>
              <a:rPr lang="en-US" sz="1400" b="1" dirty="0">
                <a:solidFill>
                  <a:schemeClr val="bg1"/>
                </a:solidFill>
              </a:rPr>
              <a:t>ivan.blazevski@isppi.ukim.edu.mk</a:t>
            </a:r>
            <a:endParaRPr kumimoji="0" lang="ru-RU" sz="1400" b="1" i="0" u="none" strike="noStrike" kern="1200" cap="none" spc="0" normalizeH="0" baseline="0" noProof="0" dirty="0">
              <a:ln>
                <a:noFill/>
              </a:ln>
              <a:solidFill>
                <a:schemeClr val="bg1"/>
              </a:solidFill>
              <a:effectLst/>
              <a:uLnTx/>
              <a:uFillTx/>
            </a:endParaRPr>
          </a:p>
          <a:p>
            <a:pPr lvl="0"/>
            <a:r>
              <a:rPr kumimoji="0" lang="ru-RU" sz="1400" b="1" i="0" u="none" strike="noStrike" kern="1200" cap="none" spc="0" normalizeH="0" baseline="0" noProof="0" dirty="0">
                <a:ln>
                  <a:noFill/>
                </a:ln>
                <a:solidFill>
                  <a:srgbClr val="AAADCA">
                    <a:lumMod val="50000"/>
                  </a:srgbClr>
                </a:solidFill>
                <a:effectLst/>
                <a:uLnTx/>
                <a:uFillTx/>
                <a:latin typeface="Arial" charset="0"/>
                <a:ea typeface="+mn-ea"/>
                <a:cs typeface="+mn-cs"/>
              </a:rPr>
              <a:t>Ас. м-р Теа Конеска-Василевска – </a:t>
            </a:r>
            <a:r>
              <a:rPr lang="en-US" sz="1400" b="1" dirty="0">
                <a:solidFill>
                  <a:schemeClr val="bg1"/>
                </a:solidFill>
              </a:rPr>
              <a:t>tea.k@isppi.ukim.edu.mk</a:t>
            </a:r>
          </a:p>
        </p:txBody>
      </p:sp>
    </p:spTree>
    <p:extLst>
      <p:ext uri="{BB962C8B-B14F-4D97-AF65-F5344CB8AC3E}">
        <p14:creationId xmlns:p14="http://schemas.microsoft.com/office/powerpoint/2010/main" val="27911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49CB-824D-44D4-A559-45CD66A0C7E6}"/>
              </a:ext>
            </a:extLst>
          </p:cNvPr>
          <p:cNvSpPr>
            <a:spLocks noGrp="1"/>
          </p:cNvSpPr>
          <p:nvPr>
            <p:ph type="title"/>
          </p:nvPr>
        </p:nvSpPr>
        <p:spPr>
          <a:xfrm>
            <a:off x="914400" y="404813"/>
            <a:ext cx="7834313" cy="508000"/>
          </a:xfrm>
        </p:spPr>
        <p:txBody>
          <a:bodyPr/>
          <a:lstStyle/>
          <a:p>
            <a:r>
              <a:rPr lang="mk-MK" sz="3600" dirty="0">
                <a:ea typeface="굴림" charset="-127"/>
              </a:rPr>
              <a:t>Специфични облици</a:t>
            </a:r>
            <a:r>
              <a:rPr lang="uk-UA" sz="3600" dirty="0"/>
              <a:t/>
            </a:r>
            <a:br>
              <a:rPr lang="uk-UA" sz="3600" dirty="0"/>
            </a:br>
            <a:endParaRPr lang="en-US" dirty="0"/>
          </a:p>
        </p:txBody>
      </p:sp>
      <p:sp>
        <p:nvSpPr>
          <p:cNvPr id="4" name="TextBox 3">
            <a:extLst>
              <a:ext uri="{FF2B5EF4-FFF2-40B4-BE49-F238E27FC236}">
                <a16:creationId xmlns:a16="http://schemas.microsoft.com/office/drawing/2014/main" id="{B6539AD8-42A1-48B7-9747-29A33E3C2ED6}"/>
              </a:ext>
            </a:extLst>
          </p:cNvPr>
          <p:cNvSpPr txBox="1"/>
          <p:nvPr/>
        </p:nvSpPr>
        <p:spPr>
          <a:xfrm>
            <a:off x="457200" y="1752600"/>
            <a:ext cx="8458200" cy="4955203"/>
          </a:xfrm>
          <a:prstGeom prst="rect">
            <a:avLst/>
          </a:prstGeom>
          <a:noFill/>
        </p:spPr>
        <p:txBody>
          <a:bodyPr wrap="square">
            <a:spAutoFit/>
          </a:bodyPr>
          <a:lstStyle/>
          <a:p>
            <a:r>
              <a:rPr lang="ru-RU" sz="2400" b="1" dirty="0">
                <a:solidFill>
                  <a:srgbClr val="0070C0"/>
                </a:solidFill>
              </a:rPr>
              <a:t>Растројство поврзано со интернет-гејминг </a:t>
            </a:r>
            <a:r>
              <a:rPr lang="ru-RU" sz="2400" dirty="0"/>
              <a:t>(Internet </a:t>
            </a:r>
          </a:p>
          <a:p>
            <a:r>
              <a:rPr lang="ru-RU" sz="2400" dirty="0"/>
              <a:t>Gaming Disorder)</a:t>
            </a:r>
            <a:r>
              <a:rPr lang="en-US" sz="2400" dirty="0"/>
              <a:t> MK</a:t>
            </a:r>
            <a:r>
              <a:rPr lang="mk-MK" sz="2400" dirty="0"/>
              <a:t>Б – 11 според СЗО и </a:t>
            </a:r>
            <a:r>
              <a:rPr lang="en-US" sz="2400" dirty="0"/>
              <a:t>DSM-5 </a:t>
            </a:r>
            <a:r>
              <a:rPr lang="mk-MK" sz="2400" dirty="0"/>
              <a:t>според АПА </a:t>
            </a:r>
            <a:endParaRPr lang="ru-RU" sz="2400" dirty="0"/>
          </a:p>
          <a:p>
            <a:pPr algn="just"/>
            <a:r>
              <a:rPr lang="mk-MK" sz="2800" dirty="0">
                <a:solidFill>
                  <a:srgbClr val="002060"/>
                </a:solidFill>
              </a:rPr>
              <a:t>Манифестација: </a:t>
            </a:r>
            <a:r>
              <a:rPr lang="ru-RU" sz="2400" dirty="0"/>
              <a:t>Преокупација со играње; Симптоми на повлекување кога играњето е оневозможено (тага, вознемиреност, раздразливост); Губење контрола, Запоставување на други активности, губење интерес за активности во коишто се уживало претходно; Продолжување да се игра и покрај проблемите; Лажење на членовите на семејството; Употреба на игри за ублажување на негативните расположенија, Загрозување или губење на работата или на релациите поради играње игри.</a:t>
            </a:r>
            <a:endParaRPr lang="en-US" sz="2400" dirty="0">
              <a:solidFill>
                <a:srgbClr val="002060"/>
              </a:solidFill>
            </a:endParaRPr>
          </a:p>
        </p:txBody>
      </p:sp>
    </p:spTree>
    <p:extLst>
      <p:ext uri="{BB962C8B-B14F-4D97-AF65-F5344CB8AC3E}">
        <p14:creationId xmlns:p14="http://schemas.microsoft.com/office/powerpoint/2010/main" val="403424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403225"/>
            <a:ext cx="6480175" cy="649288"/>
          </a:xfrm>
        </p:spPr>
        <p:txBody>
          <a:bodyPr/>
          <a:lstStyle/>
          <a:p>
            <a:pPr marL="0" indent="0" eaLnBrk="1" hangingPunct="1">
              <a:lnSpc>
                <a:spcPct val="80000"/>
              </a:lnSpc>
              <a:buNone/>
            </a:pPr>
            <a:r>
              <a:rPr lang="mk-MK" sz="3600" dirty="0">
                <a:ea typeface="굴림" charset="-127"/>
              </a:rPr>
              <a:t>Методолошка рамка на истражувањето</a:t>
            </a:r>
          </a:p>
        </p:txBody>
      </p:sp>
      <p:sp>
        <p:nvSpPr>
          <p:cNvPr id="4099" name="Rectangle 3"/>
          <p:cNvSpPr>
            <a:spLocks noGrp="1" noChangeArrowheads="1"/>
          </p:cNvSpPr>
          <p:nvPr>
            <p:ph type="body" idx="1"/>
          </p:nvPr>
        </p:nvSpPr>
        <p:spPr>
          <a:xfrm>
            <a:off x="266700" y="1447800"/>
            <a:ext cx="8610600" cy="4248150"/>
          </a:xfrm>
        </p:spPr>
        <p:txBody>
          <a:bodyPr/>
          <a:lstStyle/>
          <a:p>
            <a:pPr marL="0" indent="0" eaLnBrk="1" hangingPunct="1">
              <a:lnSpc>
                <a:spcPct val="80000"/>
              </a:lnSpc>
              <a:buNone/>
            </a:pPr>
            <a:endParaRPr lang="mk-MK" sz="2000" dirty="0">
              <a:ea typeface="굴림" charset="-127"/>
            </a:endParaRPr>
          </a:p>
          <a:p>
            <a:pPr marL="0" indent="0" eaLnBrk="1" hangingPunct="1">
              <a:lnSpc>
                <a:spcPct val="80000"/>
              </a:lnSpc>
              <a:buNone/>
            </a:pPr>
            <a:r>
              <a:rPr lang="mk-MK" sz="2400" dirty="0">
                <a:ea typeface="굴림" charset="-127"/>
              </a:rPr>
              <a:t>Главно истр</a:t>
            </a:r>
            <a:r>
              <a:rPr lang="en-US" sz="2400" dirty="0">
                <a:ea typeface="굴림" charset="-127"/>
              </a:rPr>
              <a:t>a</a:t>
            </a:r>
            <a:r>
              <a:rPr lang="mk-MK" sz="2400" dirty="0">
                <a:ea typeface="굴림" charset="-127"/>
              </a:rPr>
              <a:t>жувачко прашање</a:t>
            </a:r>
          </a:p>
          <a:p>
            <a:pPr marL="0" indent="0" eaLnBrk="1" hangingPunct="1">
              <a:lnSpc>
                <a:spcPct val="80000"/>
              </a:lnSpc>
              <a:buNone/>
            </a:pPr>
            <a:r>
              <a:rPr lang="ru-RU" sz="2400" b="1" i="1" dirty="0">
                <a:solidFill>
                  <a:srgbClr val="002060"/>
                </a:solidFill>
              </a:rPr>
              <a:t>Кои фактори на ризик, а кои протективни фактори влијаат врз гејминг-растројството?</a:t>
            </a:r>
            <a:endParaRPr lang="mk-MK" sz="2400" b="1" i="1" dirty="0">
              <a:solidFill>
                <a:srgbClr val="002060"/>
              </a:solidFill>
              <a:ea typeface="굴림" charset="-127"/>
            </a:endParaRPr>
          </a:p>
          <a:p>
            <a:pPr marL="0" indent="0" eaLnBrk="1" hangingPunct="1">
              <a:lnSpc>
                <a:spcPct val="80000"/>
              </a:lnSpc>
              <a:buNone/>
            </a:pPr>
            <a:r>
              <a:rPr lang="ru-RU" sz="2400" dirty="0"/>
              <a:t>-Улога на родител. Психолошката контрола, поддршката и мониторинг од страна на мајката; </a:t>
            </a:r>
            <a:endParaRPr lang="en-US" sz="2400" dirty="0"/>
          </a:p>
          <a:p>
            <a:pPr marL="0" indent="0" eaLnBrk="1" hangingPunct="1">
              <a:lnSpc>
                <a:spcPct val="80000"/>
              </a:lnSpc>
              <a:buNone/>
            </a:pPr>
            <a:r>
              <a:rPr lang="en-US" sz="2400" dirty="0"/>
              <a:t>-</a:t>
            </a:r>
            <a:r>
              <a:rPr lang="ru-RU" sz="2400" dirty="0"/>
              <a:t>Отпорност (резилиентноста);</a:t>
            </a:r>
          </a:p>
          <a:p>
            <a:pPr marL="0" indent="0" eaLnBrk="1" hangingPunct="1">
              <a:lnSpc>
                <a:spcPct val="80000"/>
              </a:lnSpc>
              <a:buNone/>
            </a:pPr>
            <a:r>
              <a:rPr lang="ru-RU" sz="2400" dirty="0"/>
              <a:t>-</a:t>
            </a:r>
            <a:r>
              <a:rPr lang="mk-MK" sz="2400" dirty="0"/>
              <a:t>П</a:t>
            </a:r>
            <a:r>
              <a:rPr lang="ru-RU" sz="2400" dirty="0"/>
              <a:t>оддршката од страна на врсниците; </a:t>
            </a:r>
          </a:p>
          <a:p>
            <a:pPr marL="0" indent="0" eaLnBrk="1" hangingPunct="1">
              <a:lnSpc>
                <a:spcPct val="80000"/>
              </a:lnSpc>
              <a:buNone/>
            </a:pPr>
            <a:r>
              <a:rPr lang="ru-RU" sz="2400" dirty="0"/>
              <a:t>-Интернализација (самоповредување); </a:t>
            </a:r>
          </a:p>
          <a:p>
            <a:pPr marL="0" indent="0" eaLnBrk="1" hangingPunct="1">
              <a:lnSpc>
                <a:spcPct val="80000"/>
              </a:lnSpc>
              <a:buNone/>
            </a:pPr>
            <a:r>
              <a:rPr lang="ru-RU" sz="2400" dirty="0"/>
              <a:t>-Екстернализација (социјално девијантно однесување);</a:t>
            </a:r>
          </a:p>
          <a:p>
            <a:pPr marL="0" indent="0" eaLnBrk="1" hangingPunct="1">
              <a:lnSpc>
                <a:spcPct val="80000"/>
              </a:lnSpc>
              <a:buNone/>
            </a:pPr>
            <a:r>
              <a:rPr lang="ru-RU" sz="2400" dirty="0"/>
              <a:t>-Квалитетот на спиењето и количеството сон;</a:t>
            </a:r>
          </a:p>
          <a:p>
            <a:pPr marL="0" indent="0" eaLnBrk="1" hangingPunct="1">
              <a:lnSpc>
                <a:spcPct val="80000"/>
              </a:lnSpc>
              <a:buNone/>
            </a:pPr>
            <a:r>
              <a:rPr lang="ru-RU" sz="2400" dirty="0"/>
              <a:t> -Зависност од храна. </a:t>
            </a:r>
            <a:endParaRPr lang="mk-MK" sz="2400" dirty="0">
              <a:ea typeface="굴림" charset="-127"/>
            </a:endParaRPr>
          </a:p>
        </p:txBody>
      </p:sp>
    </p:spTree>
    <p:extLst>
      <p:ext uri="{BB962C8B-B14F-4D97-AF65-F5344CB8AC3E}">
        <p14:creationId xmlns:p14="http://schemas.microsoft.com/office/powerpoint/2010/main" val="428737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6375" y="403225"/>
            <a:ext cx="6480175" cy="649288"/>
          </a:xfrm>
        </p:spPr>
        <p:txBody>
          <a:bodyPr/>
          <a:lstStyle/>
          <a:p>
            <a:pPr eaLnBrk="1" hangingPunct="1"/>
            <a:r>
              <a:rPr lang="mk-MK" b="1" dirty="0"/>
              <a:t>Примерок</a:t>
            </a:r>
            <a:endParaRPr lang="uk-UA" b="1" dirty="0"/>
          </a:p>
        </p:txBody>
      </p:sp>
      <p:sp>
        <p:nvSpPr>
          <p:cNvPr id="4099" name="Rectangle 3"/>
          <p:cNvSpPr>
            <a:spLocks noGrp="1" noChangeArrowheads="1"/>
          </p:cNvSpPr>
          <p:nvPr>
            <p:ph type="body" idx="1"/>
          </p:nvPr>
        </p:nvSpPr>
        <p:spPr>
          <a:xfrm>
            <a:off x="609600" y="1844675"/>
            <a:ext cx="7851775" cy="4248150"/>
          </a:xfrm>
        </p:spPr>
        <p:txBody>
          <a:bodyPr/>
          <a:lstStyle/>
          <a:p>
            <a:pPr eaLnBrk="1" hangingPunct="1">
              <a:lnSpc>
                <a:spcPct val="80000"/>
              </a:lnSpc>
            </a:pPr>
            <a:endParaRPr lang="mk-MK" sz="1400" dirty="0"/>
          </a:p>
          <a:p>
            <a:pPr eaLnBrk="1" hangingPunct="1">
              <a:lnSpc>
                <a:spcPct val="80000"/>
              </a:lnSpc>
            </a:pPr>
            <a:endParaRPr lang="mk-MK" sz="1400" dirty="0"/>
          </a:p>
          <a:p>
            <a:pPr eaLnBrk="1" hangingPunct="1">
              <a:lnSpc>
                <a:spcPct val="80000"/>
              </a:lnSpc>
            </a:pPr>
            <a:r>
              <a:rPr lang="ru-RU" sz="2000" dirty="0"/>
              <a:t>Примерокот го сочинуваа 414 испитаници со речиси еднаков број машки и женски на возраст од 15 до 19 години, ученици во следните средни училишта во Маке донија:</a:t>
            </a:r>
          </a:p>
          <a:p>
            <a:pPr eaLnBrk="1" hangingPunct="1">
              <a:lnSpc>
                <a:spcPct val="80000"/>
              </a:lnSpc>
            </a:pPr>
            <a:r>
              <a:rPr lang="mk-MK" sz="2000" dirty="0"/>
              <a:t>1. СУГС Гимназија „Никола Карев“, Скопје </a:t>
            </a:r>
          </a:p>
          <a:p>
            <a:pPr eaLnBrk="1" hangingPunct="1">
              <a:lnSpc>
                <a:spcPct val="80000"/>
              </a:lnSpc>
            </a:pPr>
            <a:r>
              <a:rPr lang="mk-MK" sz="2000" dirty="0"/>
              <a:t>2. СУГС „Владо Тасевски“, Скопје </a:t>
            </a:r>
          </a:p>
          <a:p>
            <a:pPr eaLnBrk="1" hangingPunct="1">
              <a:lnSpc>
                <a:spcPct val="80000"/>
              </a:lnSpc>
            </a:pPr>
            <a:r>
              <a:rPr lang="mk-MK" sz="2000" dirty="0"/>
              <a:t>3. СУГС „Георги Димитров“, Скопје</a:t>
            </a:r>
          </a:p>
          <a:p>
            <a:pPr eaLnBrk="1" hangingPunct="1">
              <a:lnSpc>
                <a:spcPct val="80000"/>
              </a:lnSpc>
            </a:pPr>
            <a:r>
              <a:rPr lang="mk-MK" sz="2000" dirty="0"/>
              <a:t> 4. СЕПУГС „Васил Антевски – Дрен“, Скопје </a:t>
            </a:r>
          </a:p>
          <a:p>
            <a:pPr eaLnBrk="1" hangingPunct="1">
              <a:lnSpc>
                <a:spcPct val="80000"/>
              </a:lnSpc>
            </a:pPr>
            <a:r>
              <a:rPr lang="mk-MK" sz="2000" dirty="0"/>
              <a:t>5. СУГС „Браќа Миладиновци“, Скопје </a:t>
            </a:r>
          </a:p>
          <a:p>
            <a:pPr eaLnBrk="1" hangingPunct="1">
              <a:lnSpc>
                <a:spcPct val="80000"/>
              </a:lnSpc>
            </a:pPr>
            <a:r>
              <a:rPr lang="mk-MK" sz="2000" dirty="0"/>
              <a:t>6. ДСУ Спортска академија, Скопје </a:t>
            </a:r>
          </a:p>
          <a:p>
            <a:pPr eaLnBrk="1" hangingPunct="1">
              <a:lnSpc>
                <a:spcPct val="80000"/>
              </a:lnSpc>
            </a:pPr>
            <a:r>
              <a:rPr lang="mk-MK" sz="2000" dirty="0"/>
              <a:t>7. СОУ Гимназија „Кочо Рацин“, Велес </a:t>
            </a:r>
          </a:p>
          <a:p>
            <a:pPr eaLnBrk="1" hangingPunct="1">
              <a:lnSpc>
                <a:spcPct val="80000"/>
              </a:lnSpc>
            </a:pPr>
            <a:r>
              <a:rPr lang="mk-MK" sz="2000" dirty="0"/>
              <a:t>8. ОСТУ „Наце Буѓони“, Куманово </a:t>
            </a:r>
          </a:p>
          <a:p>
            <a:pPr eaLnBrk="1" hangingPunct="1">
              <a:lnSpc>
                <a:spcPct val="80000"/>
              </a:lnSpc>
            </a:pPr>
            <a:r>
              <a:rPr lang="mk-MK" sz="2000" dirty="0"/>
              <a:t>9. СОУ „Ванчо Прке“, Виница </a:t>
            </a:r>
          </a:p>
          <a:p>
            <a:pPr eaLnBrk="1" hangingPunct="1">
              <a:lnSpc>
                <a:spcPct val="80000"/>
              </a:lnSpc>
            </a:pPr>
            <a:r>
              <a:rPr lang="mk-MK" sz="2000" dirty="0"/>
              <a:t>10. ОСУ „Св. Климент Охридски“, Охрид.</a:t>
            </a:r>
            <a:endParaRPr lang="uk-UA" sz="2000" dirty="0"/>
          </a:p>
        </p:txBody>
      </p:sp>
    </p:spTree>
    <p:extLst>
      <p:ext uri="{BB962C8B-B14F-4D97-AF65-F5344CB8AC3E}">
        <p14:creationId xmlns:p14="http://schemas.microsoft.com/office/powerpoint/2010/main" val="51952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38600" y="609600"/>
            <a:ext cx="5257800" cy="1128713"/>
          </a:xfrm>
        </p:spPr>
        <p:txBody>
          <a:bodyPr/>
          <a:lstStyle/>
          <a:p>
            <a:pPr algn="ctr"/>
            <a:r>
              <a:rPr lang="ru-RU" sz="1600" b="1" dirty="0"/>
              <a:t>СОЦИОЛОШКИ ИМПЛИКАЦИИ</a:t>
            </a:r>
            <a:br>
              <a:rPr lang="ru-RU" sz="1600" b="1" dirty="0"/>
            </a:br>
            <a:r>
              <a:rPr lang="ru-RU" sz="1600" b="1" dirty="0"/>
              <a:t>ОД ПРОБЛЕМАТИЧНАТА УПОТРЕБА НА ИНТЕРНЕТ</a:t>
            </a:r>
            <a:br>
              <a:rPr lang="ru-RU" sz="1600" b="1" dirty="0"/>
            </a:br>
            <a:r>
              <a:rPr lang="ru-RU" sz="1600" b="1" dirty="0"/>
              <a:t>И ИГРАЊЕТО НА ДИГИТАЛНИ (ОНЛАЈН) ИГРИ</a:t>
            </a:r>
            <a:br>
              <a:rPr lang="ru-RU" sz="1600" b="1" dirty="0"/>
            </a:br>
            <a:r>
              <a:rPr lang="ru-RU" sz="1600" b="1" dirty="0"/>
              <a:t>КАЈ АДОЛЕСЦЕНТИТЕ</a:t>
            </a:r>
            <a:br>
              <a:rPr lang="ru-RU" sz="1600" b="1" dirty="0"/>
            </a:br>
            <a:r>
              <a:rPr lang="ru-RU" sz="1600" b="1" dirty="0"/>
              <a:t/>
            </a:r>
            <a:br>
              <a:rPr lang="ru-RU" sz="1600" b="1" dirty="0"/>
            </a:br>
            <a:r>
              <a:rPr lang="ru-RU" sz="1400" b="1" dirty="0">
                <a:solidFill>
                  <a:srgbClr val="002060"/>
                </a:solidFill>
              </a:rPr>
              <a:t>Вонр. проф. д-р Иван Блажевски</a:t>
            </a:r>
          </a:p>
        </p:txBody>
      </p:sp>
      <p:sp>
        <p:nvSpPr>
          <p:cNvPr id="4099" name="Rectangle 3"/>
          <p:cNvSpPr>
            <a:spLocks noGrp="1" noChangeArrowheads="1"/>
          </p:cNvSpPr>
          <p:nvPr>
            <p:ph type="body" idx="1"/>
          </p:nvPr>
        </p:nvSpPr>
        <p:spPr>
          <a:xfrm>
            <a:off x="381000" y="2362200"/>
            <a:ext cx="8534400" cy="4267200"/>
          </a:xfrm>
        </p:spPr>
        <p:txBody>
          <a:bodyPr/>
          <a:lstStyle/>
          <a:p>
            <a:pPr>
              <a:lnSpc>
                <a:spcPct val="80000"/>
              </a:lnSpc>
            </a:pPr>
            <a:r>
              <a:rPr lang="ru-RU" dirty="0"/>
              <a:t>Вклученост на деца во дигитална средина</a:t>
            </a:r>
          </a:p>
          <a:p>
            <a:pPr marL="0" indent="0">
              <a:lnSpc>
                <a:spcPct val="80000"/>
              </a:lnSpc>
              <a:buNone/>
            </a:pPr>
            <a:endParaRPr lang="en-US" dirty="0"/>
          </a:p>
          <a:p>
            <a:pPr>
              <a:lnSpc>
                <a:spcPct val="80000"/>
              </a:lnSpc>
            </a:pPr>
            <a:r>
              <a:rPr lang="en-US" dirty="0"/>
              <a:t>EU Kids Online 20</a:t>
            </a:r>
            <a:r>
              <a:rPr lang="mk-MK" dirty="0"/>
              <a:t>10 </a:t>
            </a:r>
            <a:r>
              <a:rPr lang="en-US" dirty="0">
                <a:solidFill>
                  <a:srgbClr val="FF0000"/>
                </a:solidFill>
              </a:rPr>
              <a:t>x 2</a:t>
            </a:r>
            <a:r>
              <a:rPr lang="en-US" dirty="0"/>
              <a:t> </a:t>
            </a:r>
            <a:r>
              <a:rPr lang="en-US" dirty="0">
                <a:solidFill>
                  <a:srgbClr val="0070C0"/>
                </a:solidFill>
              </a:rPr>
              <a:t>=</a:t>
            </a:r>
            <a:r>
              <a:rPr lang="en-US" dirty="0"/>
              <a:t> </a:t>
            </a:r>
            <a:r>
              <a:rPr lang="mk-MK" dirty="0"/>
              <a:t>EU Kids Online 2020</a:t>
            </a:r>
            <a:endParaRPr lang="en-US" dirty="0"/>
          </a:p>
          <a:p>
            <a:pPr marL="0" indent="0">
              <a:lnSpc>
                <a:spcPct val="80000"/>
              </a:lnSpc>
              <a:buNone/>
            </a:pPr>
            <a:r>
              <a:rPr lang="mk-MK" dirty="0"/>
              <a:t> </a:t>
            </a:r>
            <a:endParaRPr lang="en-US" dirty="0"/>
          </a:p>
          <a:p>
            <a:pPr>
              <a:lnSpc>
                <a:spcPct val="80000"/>
              </a:lnSpc>
            </a:pPr>
            <a:r>
              <a:rPr lang="mk-MK" dirty="0"/>
              <a:t>Општествена интеракција („онлајн“      „офлајн“)</a:t>
            </a:r>
          </a:p>
          <a:p>
            <a:pPr marL="0" indent="0">
              <a:lnSpc>
                <a:spcPct val="80000"/>
              </a:lnSpc>
              <a:buNone/>
            </a:pPr>
            <a:endParaRPr lang="mk-MK" dirty="0"/>
          </a:p>
          <a:p>
            <a:pPr>
              <a:lnSpc>
                <a:spcPct val="80000"/>
              </a:lnSpc>
            </a:pPr>
            <a:r>
              <a:rPr lang="mk-MK" dirty="0">
                <a:solidFill>
                  <a:schemeClr val="bg2">
                    <a:lumMod val="50000"/>
                  </a:schemeClr>
                </a:solidFill>
              </a:rPr>
              <a:t>„Мрежно општество“</a:t>
            </a:r>
          </a:p>
          <a:p>
            <a:pPr>
              <a:lnSpc>
                <a:spcPct val="80000"/>
              </a:lnSpc>
            </a:pPr>
            <a:endParaRPr lang="mk-MK" dirty="0"/>
          </a:p>
          <a:p>
            <a:pPr>
              <a:lnSpc>
                <a:spcPct val="80000"/>
              </a:lnSpc>
            </a:pPr>
            <a:r>
              <a:rPr lang="mk-MK" dirty="0"/>
              <a:t>Општествени односи         индивидуализација</a:t>
            </a:r>
            <a:endParaRPr lang="en-US" dirty="0"/>
          </a:p>
          <a:p>
            <a:pPr>
              <a:lnSpc>
                <a:spcPct val="80000"/>
              </a:lnSpc>
            </a:pPr>
            <a:endParaRPr lang="en-US" dirty="0"/>
          </a:p>
          <a:p>
            <a:pPr>
              <a:lnSpc>
                <a:spcPct val="80000"/>
              </a:lnSpc>
            </a:pPr>
            <a:endParaRPr lang="uk-UA" sz="2000" dirty="0"/>
          </a:p>
        </p:txBody>
      </p:sp>
      <p:sp>
        <p:nvSpPr>
          <p:cNvPr id="2" name="Left-Right Arrow 1"/>
          <p:cNvSpPr/>
          <p:nvPr/>
        </p:nvSpPr>
        <p:spPr>
          <a:xfrm>
            <a:off x="6667500" y="4191000"/>
            <a:ext cx="533400" cy="152400"/>
          </a:xfrm>
          <a:prstGeom prst="leftRight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a:off x="4537364" y="5867400"/>
            <a:ext cx="533400" cy="152400"/>
          </a:xfrm>
          <a:prstGeom prst="right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38600" y="609601"/>
            <a:ext cx="4876800" cy="762000"/>
          </a:xfrm>
        </p:spPr>
        <p:txBody>
          <a:bodyPr/>
          <a:lstStyle/>
          <a:p>
            <a:pPr algn="ctr"/>
            <a:r>
              <a:rPr lang="ru-RU" sz="1600" b="1" dirty="0">
                <a:solidFill>
                  <a:srgbClr val="FFFFFF"/>
                </a:solidFill>
              </a:rPr>
              <a:t>СОЦИОЛОШКИ ИМПЛИКАЦИИ</a:t>
            </a:r>
            <a:br>
              <a:rPr lang="ru-RU" sz="1600" b="1" dirty="0">
                <a:solidFill>
                  <a:srgbClr val="FFFFFF"/>
                </a:solidFill>
              </a:rPr>
            </a:br>
            <a:r>
              <a:rPr lang="ru-RU" sz="1600" b="1" dirty="0">
                <a:solidFill>
                  <a:srgbClr val="FFFFFF"/>
                </a:solidFill>
              </a:rPr>
              <a:t>ОД ПРОБЛЕМАТИЧНАТА УПОТРЕБА НА </a:t>
            </a:r>
            <a:br>
              <a:rPr lang="ru-RU" sz="1600" b="1" dirty="0">
                <a:solidFill>
                  <a:srgbClr val="FFFFFF"/>
                </a:solidFill>
              </a:rPr>
            </a:br>
            <a:r>
              <a:rPr lang="ru-RU" sz="1600" b="1" dirty="0">
                <a:solidFill>
                  <a:srgbClr val="FFFFFF"/>
                </a:solidFill>
              </a:rPr>
              <a:t>ИНТЕРНЕТ</a:t>
            </a:r>
            <a:br>
              <a:rPr lang="ru-RU" sz="1600" b="1" dirty="0">
                <a:solidFill>
                  <a:srgbClr val="FFFFFF"/>
                </a:solidFill>
              </a:rPr>
            </a:br>
            <a:r>
              <a:rPr lang="ru-RU" sz="1600" b="1" dirty="0">
                <a:solidFill>
                  <a:srgbClr val="FFFFFF"/>
                </a:solidFill>
              </a:rPr>
              <a:t>И ИГРАЊЕТО НА ДИГИТАЛНИ (ОНЛАЈН) ИГРИ</a:t>
            </a:r>
            <a:br>
              <a:rPr lang="ru-RU" sz="1600" b="1" dirty="0">
                <a:solidFill>
                  <a:srgbClr val="FFFFFF"/>
                </a:solidFill>
              </a:rPr>
            </a:br>
            <a:r>
              <a:rPr lang="ru-RU" sz="1600" b="1" dirty="0">
                <a:solidFill>
                  <a:srgbClr val="FFFFFF"/>
                </a:solidFill>
              </a:rPr>
              <a:t>КАЈ АДОЛЕСЦЕНТИТЕ</a:t>
            </a:r>
            <a:endParaRPr lang="uk-UA" b="1" dirty="0"/>
          </a:p>
        </p:txBody>
      </p:sp>
      <p:sp>
        <p:nvSpPr>
          <p:cNvPr id="4099" name="Rectangle 3"/>
          <p:cNvSpPr>
            <a:spLocks noGrp="1" noChangeArrowheads="1"/>
          </p:cNvSpPr>
          <p:nvPr>
            <p:ph type="body" idx="1"/>
          </p:nvPr>
        </p:nvSpPr>
        <p:spPr>
          <a:xfrm>
            <a:off x="381000" y="1905000"/>
            <a:ext cx="8305800" cy="4648200"/>
          </a:xfrm>
        </p:spPr>
        <p:txBody>
          <a:bodyPr/>
          <a:lstStyle/>
          <a:p>
            <a:pPr marL="0" indent="0">
              <a:lnSpc>
                <a:spcPct val="80000"/>
              </a:lnSpc>
              <a:buNone/>
            </a:pPr>
            <a:endParaRPr lang="mk-MK" dirty="0"/>
          </a:p>
          <a:p>
            <a:pPr>
              <a:lnSpc>
                <a:spcPct val="80000"/>
              </a:lnSpc>
            </a:pPr>
            <a:r>
              <a:rPr lang="mk-MK" dirty="0"/>
              <a:t>Потрага по заедница</a:t>
            </a:r>
          </a:p>
          <a:p>
            <a:pPr marL="0" indent="0">
              <a:lnSpc>
                <a:spcPct val="80000"/>
              </a:lnSpc>
              <a:buNone/>
            </a:pPr>
            <a:endParaRPr lang="mk-MK" sz="3200" dirty="0"/>
          </a:p>
          <a:p>
            <a:pPr>
              <a:lnSpc>
                <a:spcPct val="80000"/>
              </a:lnSpc>
            </a:pPr>
            <a:r>
              <a:rPr lang="ru-RU" dirty="0"/>
              <a:t>Усогласување со општествените очекувања</a:t>
            </a:r>
            <a:endParaRPr lang="mk-MK" dirty="0"/>
          </a:p>
          <a:p>
            <a:pPr>
              <a:lnSpc>
                <a:spcPct val="80000"/>
              </a:lnSpc>
            </a:pPr>
            <a:endParaRPr lang="mk-MK" sz="3200" dirty="0"/>
          </a:p>
          <a:p>
            <a:pPr>
              <a:lnSpc>
                <a:spcPct val="80000"/>
              </a:lnSpc>
            </a:pPr>
            <a:r>
              <a:rPr lang="mk-MK" dirty="0"/>
              <a:t>Практики за играње - етикета на „зависници“</a:t>
            </a:r>
          </a:p>
          <a:p>
            <a:pPr marL="0" indent="0">
              <a:lnSpc>
                <a:spcPct val="80000"/>
              </a:lnSpc>
              <a:buNone/>
            </a:pPr>
            <a:endParaRPr lang="mk-MK" sz="3200" dirty="0"/>
          </a:p>
          <a:p>
            <a:pPr>
              <a:lnSpc>
                <a:spcPct val="80000"/>
              </a:lnSpc>
            </a:pPr>
            <a:r>
              <a:rPr lang="mk-MK" dirty="0"/>
              <a:t>Онлајн игри         Девијантна појава       Степен на ангажираност во онлајн игрите</a:t>
            </a:r>
            <a:endParaRPr lang="uk-UA" sz="2000" dirty="0"/>
          </a:p>
        </p:txBody>
      </p:sp>
      <p:sp>
        <p:nvSpPr>
          <p:cNvPr id="3" name="Not Equal 2"/>
          <p:cNvSpPr/>
          <p:nvPr/>
        </p:nvSpPr>
        <p:spPr>
          <a:xfrm>
            <a:off x="2895600" y="5098474"/>
            <a:ext cx="609600" cy="304800"/>
          </a:xfrm>
          <a:prstGeom prst="mathNotEqual">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Left Arrow 1"/>
          <p:cNvSpPr/>
          <p:nvPr/>
        </p:nvSpPr>
        <p:spPr>
          <a:xfrm>
            <a:off x="6781800" y="5119255"/>
            <a:ext cx="457200" cy="228600"/>
          </a:xfrm>
          <a:prstGeom prst="leftArrow">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353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62400" y="228600"/>
            <a:ext cx="4953000" cy="1295400"/>
          </a:xfrm>
        </p:spPr>
        <p:txBody>
          <a:bodyPr/>
          <a:lstStyle/>
          <a:p>
            <a:pPr algn="ctr"/>
            <a:r>
              <a:rPr lang="ru-RU" sz="1600" b="1" dirty="0">
                <a:solidFill>
                  <a:srgbClr val="FFFFFF"/>
                </a:solidFill>
              </a:rPr>
              <a:t>СОЦИОЛОШКИ ИМПЛИКАЦИИ</a:t>
            </a:r>
            <a:br>
              <a:rPr lang="ru-RU" sz="1600" b="1" dirty="0">
                <a:solidFill>
                  <a:srgbClr val="FFFFFF"/>
                </a:solidFill>
              </a:rPr>
            </a:br>
            <a:r>
              <a:rPr lang="ru-RU" sz="1600" b="1" dirty="0">
                <a:solidFill>
                  <a:srgbClr val="FFFFFF"/>
                </a:solidFill>
              </a:rPr>
              <a:t>ОД ПРОБЛЕМАТИЧНАТА УПОТРЕБА НА </a:t>
            </a:r>
            <a:br>
              <a:rPr lang="ru-RU" sz="1600" b="1" dirty="0">
                <a:solidFill>
                  <a:srgbClr val="FFFFFF"/>
                </a:solidFill>
              </a:rPr>
            </a:br>
            <a:r>
              <a:rPr lang="ru-RU" sz="1600" b="1" dirty="0">
                <a:solidFill>
                  <a:srgbClr val="FFFFFF"/>
                </a:solidFill>
              </a:rPr>
              <a:t>ИНТЕРНЕТ</a:t>
            </a:r>
            <a:br>
              <a:rPr lang="ru-RU" sz="1600" b="1" dirty="0">
                <a:solidFill>
                  <a:srgbClr val="FFFFFF"/>
                </a:solidFill>
              </a:rPr>
            </a:br>
            <a:r>
              <a:rPr lang="ru-RU" sz="1600" b="1" dirty="0">
                <a:solidFill>
                  <a:srgbClr val="FFFFFF"/>
                </a:solidFill>
              </a:rPr>
              <a:t>И ИГРАЊЕТО НА ДИГИТАЛНИ (ОНЛАЈН) ИГРИ</a:t>
            </a:r>
            <a:br>
              <a:rPr lang="ru-RU" sz="1600" b="1" dirty="0">
                <a:solidFill>
                  <a:srgbClr val="FFFFFF"/>
                </a:solidFill>
              </a:rPr>
            </a:br>
            <a:r>
              <a:rPr lang="ru-RU" sz="1600" b="1" dirty="0">
                <a:solidFill>
                  <a:srgbClr val="FFFFFF"/>
                </a:solidFill>
              </a:rPr>
              <a:t>КАЈ АДОЛЕСЦЕНТИТЕ</a:t>
            </a:r>
            <a:endParaRPr lang="uk-UA" b="1" dirty="0"/>
          </a:p>
        </p:txBody>
      </p:sp>
      <p:sp>
        <p:nvSpPr>
          <p:cNvPr id="4099" name="Rectangle 3"/>
          <p:cNvSpPr>
            <a:spLocks noGrp="1" noChangeArrowheads="1"/>
          </p:cNvSpPr>
          <p:nvPr>
            <p:ph type="body" idx="1"/>
          </p:nvPr>
        </p:nvSpPr>
        <p:spPr>
          <a:xfrm>
            <a:off x="533400" y="1676400"/>
            <a:ext cx="8229600" cy="4800600"/>
          </a:xfrm>
        </p:spPr>
        <p:txBody>
          <a:bodyPr/>
          <a:lstStyle/>
          <a:p>
            <a:pPr>
              <a:lnSpc>
                <a:spcPct val="80000"/>
              </a:lnSpc>
            </a:pPr>
            <a:endParaRPr lang="mk-MK" sz="2000" dirty="0"/>
          </a:p>
          <a:p>
            <a:pPr>
              <a:lnSpc>
                <a:spcPct val="80000"/>
              </a:lnSpc>
            </a:pPr>
            <a:endParaRPr lang="uk-UA" sz="2000" dirty="0"/>
          </a:p>
        </p:txBody>
      </p:sp>
      <p:sp>
        <p:nvSpPr>
          <p:cNvPr id="2" name="Rectangle 1"/>
          <p:cNvSpPr/>
          <p:nvPr/>
        </p:nvSpPr>
        <p:spPr>
          <a:xfrm>
            <a:off x="630382" y="1711036"/>
            <a:ext cx="8035636" cy="5016758"/>
          </a:xfrm>
          <a:prstGeom prst="rect">
            <a:avLst/>
          </a:prstGeom>
        </p:spPr>
        <p:txBody>
          <a:bodyPr wrap="square">
            <a:spAutoFit/>
          </a:bodyPr>
          <a:lstStyle/>
          <a:p>
            <a:pPr marL="342900" lvl="0" indent="-342900">
              <a:lnSpc>
                <a:spcPct val="80000"/>
              </a:lnSpc>
              <a:spcBef>
                <a:spcPct val="20000"/>
              </a:spcBef>
              <a:buFontTx/>
              <a:buChar char="•"/>
            </a:pPr>
            <a:r>
              <a:rPr lang="mk-MK" sz="2800" kern="0" dirty="0">
                <a:solidFill>
                  <a:srgbClr val="4D4D4D"/>
                </a:solidFill>
                <a:latin typeface="+mn-lt"/>
              </a:rPr>
              <a:t>Потреба за интеракција – главен мотив </a:t>
            </a:r>
          </a:p>
          <a:p>
            <a:pPr lvl="0">
              <a:lnSpc>
                <a:spcPct val="80000"/>
              </a:lnSpc>
              <a:spcBef>
                <a:spcPct val="20000"/>
              </a:spcBef>
            </a:pPr>
            <a:endParaRPr lang="mk-MK" sz="2800" kern="0" dirty="0">
              <a:solidFill>
                <a:srgbClr val="4D4D4D"/>
              </a:solidFill>
              <a:latin typeface="+mn-lt"/>
            </a:endParaRPr>
          </a:p>
          <a:p>
            <a:pPr marL="342900" lvl="0" indent="-342900">
              <a:lnSpc>
                <a:spcPct val="80000"/>
              </a:lnSpc>
              <a:spcBef>
                <a:spcPct val="20000"/>
              </a:spcBef>
              <a:buFontTx/>
              <a:buChar char="•"/>
            </a:pPr>
            <a:r>
              <a:rPr lang="mk-MK" sz="2800" kern="0" dirty="0">
                <a:solidFill>
                  <a:srgbClr val="4D4D4D"/>
                </a:solidFill>
                <a:latin typeface="+mn-lt"/>
              </a:rPr>
              <a:t>Општествена димензија – </a:t>
            </a:r>
            <a:r>
              <a:rPr lang="mk-MK" sz="2800" kern="0" dirty="0">
                <a:solidFill>
                  <a:schemeClr val="accent1">
                    <a:lumMod val="75000"/>
                  </a:schemeClr>
                </a:solidFill>
                <a:latin typeface="+mn-lt"/>
              </a:rPr>
              <a:t>„Трети места“ </a:t>
            </a:r>
            <a:r>
              <a:rPr lang="mk-MK" sz="2800" kern="0" dirty="0">
                <a:solidFill>
                  <a:srgbClr val="4D4D4D"/>
                </a:solidFill>
                <a:latin typeface="+mn-lt"/>
              </a:rPr>
              <a:t>(дружење, размена на идеи и градење на односи)</a:t>
            </a:r>
          </a:p>
          <a:p>
            <a:pPr lvl="0">
              <a:lnSpc>
                <a:spcPct val="80000"/>
              </a:lnSpc>
              <a:spcBef>
                <a:spcPct val="20000"/>
              </a:spcBef>
            </a:pPr>
            <a:endParaRPr lang="mk-MK" sz="2800" kern="0" dirty="0">
              <a:solidFill>
                <a:srgbClr val="4D4D4D"/>
              </a:solidFill>
              <a:latin typeface="+mn-lt"/>
            </a:endParaRPr>
          </a:p>
          <a:p>
            <a:pPr marL="342900" lvl="0" indent="-342900">
              <a:lnSpc>
                <a:spcPct val="80000"/>
              </a:lnSpc>
              <a:spcBef>
                <a:spcPct val="20000"/>
              </a:spcBef>
              <a:buFontTx/>
              <a:buChar char="•"/>
            </a:pPr>
            <a:r>
              <a:rPr lang="mk-MK" sz="2800" kern="0" dirty="0">
                <a:solidFill>
                  <a:srgbClr val="4D4D4D"/>
                </a:solidFill>
                <a:latin typeface="+mn-lt"/>
              </a:rPr>
              <a:t>Виртуелна заедница – членови со </a:t>
            </a:r>
            <a:r>
              <a:rPr lang="ru-RU" sz="2800" kern="0" dirty="0">
                <a:solidFill>
                  <a:srgbClr val="4D4D4D"/>
                </a:solidFill>
                <a:latin typeface="+mn-lt"/>
              </a:rPr>
              <a:t>слични карактеристики и во „офлајн“ просторот</a:t>
            </a:r>
          </a:p>
          <a:p>
            <a:pPr lvl="0">
              <a:lnSpc>
                <a:spcPct val="80000"/>
              </a:lnSpc>
              <a:spcBef>
                <a:spcPct val="20000"/>
              </a:spcBef>
            </a:pPr>
            <a:endParaRPr lang="ru-RU" sz="2800" kern="0" dirty="0">
              <a:solidFill>
                <a:srgbClr val="4D4D4D"/>
              </a:solidFill>
              <a:latin typeface="+mn-lt"/>
            </a:endParaRPr>
          </a:p>
          <a:p>
            <a:pPr marL="342900" lvl="0" indent="-342900">
              <a:lnSpc>
                <a:spcPct val="80000"/>
              </a:lnSpc>
              <a:spcBef>
                <a:spcPct val="20000"/>
              </a:spcBef>
              <a:buFontTx/>
              <a:buChar char="•"/>
            </a:pPr>
            <a:r>
              <a:rPr lang="ru-RU" sz="2800" kern="0" dirty="0">
                <a:solidFill>
                  <a:srgbClr val="4D4D4D"/>
                </a:solidFill>
                <a:latin typeface="+mn-lt"/>
              </a:rPr>
              <a:t>Дружење преку видео игрите  </a:t>
            </a:r>
            <a:r>
              <a:rPr lang="en-US" sz="2800" b="1" kern="0" dirty="0">
                <a:solidFill>
                  <a:srgbClr val="FF0000"/>
                </a:solidFill>
                <a:latin typeface="+mn-lt"/>
              </a:rPr>
              <a:t>&gt;</a:t>
            </a:r>
            <a:r>
              <a:rPr lang="ru-RU" sz="4000" kern="0" dirty="0">
                <a:solidFill>
                  <a:srgbClr val="4D4D4D"/>
                </a:solidFill>
                <a:latin typeface="+mn-lt"/>
              </a:rPr>
              <a:t> </a:t>
            </a:r>
            <a:r>
              <a:rPr lang="ru-RU" sz="2800" kern="0" dirty="0">
                <a:solidFill>
                  <a:srgbClr val="4D4D4D"/>
                </a:solidFill>
                <a:latin typeface="+mn-lt"/>
              </a:rPr>
              <a:t>Дружење во физичкиот свет</a:t>
            </a:r>
          </a:p>
          <a:p>
            <a:pPr marL="342900" lvl="0" indent="-342900">
              <a:lnSpc>
                <a:spcPct val="80000"/>
              </a:lnSpc>
              <a:spcBef>
                <a:spcPct val="20000"/>
              </a:spcBef>
              <a:buFontTx/>
              <a:buChar char="•"/>
            </a:pPr>
            <a:endParaRPr lang="ru-RU" sz="2800" kern="0" dirty="0">
              <a:solidFill>
                <a:srgbClr val="4D4D4D"/>
              </a:solidFill>
              <a:latin typeface="Arial"/>
            </a:endParaRPr>
          </a:p>
        </p:txBody>
      </p:sp>
    </p:spTree>
    <p:extLst>
      <p:ext uri="{BB962C8B-B14F-4D97-AF65-F5344CB8AC3E}">
        <p14:creationId xmlns:p14="http://schemas.microsoft.com/office/powerpoint/2010/main" val="1516395543"/>
      </p:ext>
    </p:extLst>
  </p:cSld>
  <p:clrMapOvr>
    <a:masterClrMapping/>
  </p:clrMapOvr>
</p:sld>
</file>

<file path=ppt/theme/theme1.xml><?xml version="1.0" encoding="utf-8"?>
<a:theme xmlns:a="http://schemas.openxmlformats.org/drawingml/2006/main" name="template">
  <a:themeElements>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1751</TotalTime>
  <Words>3517</Words>
  <Application>Microsoft Office PowerPoint</Application>
  <PresentationFormat>On-screen Show (4:3)</PresentationFormat>
  <Paragraphs>321</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Cambria</vt:lpstr>
      <vt:lpstr>Georgia</vt:lpstr>
      <vt:lpstr>굴림</vt:lpstr>
      <vt:lpstr>Times New Roman</vt:lpstr>
      <vt:lpstr>Wingdings</vt:lpstr>
      <vt:lpstr>template</vt:lpstr>
      <vt:lpstr>НАУЧНА СРЕДА: ПРЕЗЕНТАЦИЈА НА РЕЗУЛТАТИ И ПРОМОЦИЈА НА МОНОГРАФИЈА „ПРОБЛЕМАТИЧНА УПОТРЕБА НА ИНТЕРНЕТ КАЈ МЛАДИТЕ ВО МАКЕДОНИЈА“       </vt:lpstr>
      <vt:lpstr>Истражувачки контекст</vt:lpstr>
      <vt:lpstr>Проблематична Употреба на Интернет (ПУИ)</vt:lpstr>
      <vt:lpstr>Специфични облици </vt:lpstr>
      <vt:lpstr>Методолошка рамка на истражувањето</vt:lpstr>
      <vt:lpstr>Примерок</vt:lpstr>
      <vt:lpstr>СОЦИОЛОШКИ ИМПЛИКАЦИИ ОД ПРОБЛЕМАТИЧНАТА УПОТРЕБА НА ИНТЕРНЕТ И ИГРАЊЕТО НА ДИГИТАЛНИ (ОНЛАЈН) ИГРИ КАЈ АДОЛЕСЦЕНТИТЕ  Вонр. проф. д-р Иван Блажевски</vt:lpstr>
      <vt:lpstr>СОЦИОЛОШКИ ИМПЛИКАЦИИ ОД ПРОБЛЕМАТИЧНАТА УПОТРЕБА НА  ИНТЕРНЕТ И ИГРАЊЕТО НА ДИГИТАЛНИ (ОНЛАЈН) ИГРИ КАЈ АДОЛЕСЦЕНТИТЕ</vt:lpstr>
      <vt:lpstr>СОЦИОЛОШКИ ИМПЛИКАЦИИ ОД ПРОБЛЕМАТИЧНАТА УПОТРЕБА НА  ИНТЕРНЕТ И ИГРАЊЕТО НА ДИГИТАЛНИ (ОНЛАЈН) ИГРИ КАЈ АДОЛЕСЦЕНТИТЕ</vt:lpstr>
      <vt:lpstr>СОЦИОЛОШКИ ИМПЛИКАЦИИ ОД ПРОБЛЕМАТИЧНАТА УПОТРЕБА НА  ИНТЕРНЕТ И ИГРАЊЕТО НА ДИГИТАЛНИ (ОНЛАЈН) ИГРИ КАЈ АДОЛЕСЦЕНТИТЕ</vt:lpstr>
      <vt:lpstr>СОЦИОЛОШКИ ИМПЛИКАЦИИ ОД ПРОБЛЕМАТИЧНАТА УПОТРЕБА НА ИНТЕРНЕТ И ИГРАЊЕТО НА ДИГИТАЛНИ (ОНЛАЈН) ИГРИ КАЈ АДОЛЕСЦЕНТИТЕ </vt:lpstr>
      <vt:lpstr>КОМУНИКОЛОШКИ ИМПЛИКАЦИИ ОД ПРОБЛЕМАТИЧНАТА УПОТРЕБА НА ИНТЕРНЕТ И ИГРАЊЕТО НА ДИГИТАЛНИ (ОНЛАЈН) ИГРИ КАЈ АДОЛЕСЦЕНТИТЕ Ас. м-р Теа Конеска-Василевска</vt:lpstr>
      <vt:lpstr>КОМУНИКОЛОШКИ ИМПЛИКАЦИИ ОД ПРОБЛЕМАТИЧНАТА УПОТРЕБА НА ИНТЕРНЕТ И ИГРАЊЕТО НА ДИГИТАЛНИ (ОНЛАЈН) ИГРИ КАЈ АДОЛЕСЦЕНТИТЕ Ас. м-р Теа Конеска-Василевска</vt:lpstr>
      <vt:lpstr>КОМУНИКОЛОШКИ ИМПЛИКАЦИИ ОД ПРОБЛЕМАТИЧНАТА УПОТРЕБА НА ИНТЕРНЕТ И ИГРАЊЕТО НА ДИГИТАЛНИ (ОНЛАЈН) ИГРИ КАЈ АДОЛЕСЦЕНТИТЕ Ас. м-р Теа Конеска-Василевска</vt:lpstr>
      <vt:lpstr>КОМУНИКОЛОШКИ ИМПЛИКАЦИИ ОД ПРОБЛЕМАТИЧНАТА УПОТРЕБА НА ИНТЕРНЕТ И ИГРАЊЕТО НА ДИГИТАЛНИ (ОНЛАЈН) ИГРИ КАЈ АДОЛЕСЦЕНТИТЕ Ас. м-р Теа Конеска-Василевска</vt:lpstr>
      <vt:lpstr>КОМУНИКОЛОШКИ ИМПЛИКАЦИИ ОД ПРОБЛЕМАТИЧНАТА УПОТРЕБА НА ИНТЕРНЕТ И ИГРАЊЕТО НА ДИГИТАЛНИ (ОНЛАЈН) ИГРИ КАЈ АДОЛЕСЦЕНТИТЕ Ас. м-р Теа Конеска-Василевска</vt:lpstr>
      <vt:lpstr>РЕЗУЛТАТИ Проф. д-р Елеонора Серафимовска</vt:lpstr>
      <vt:lpstr>По што е препознатливо</vt:lpstr>
      <vt:lpstr>Фактори на влијание индивидуално ниво (интраперсонално) на поединецот или на интерперсонално ниво. </vt:lpstr>
      <vt:lpstr>Инструменти </vt:lpstr>
      <vt:lpstr>Видови фактори на влијание</vt:lpstr>
      <vt:lpstr>Цели на истражувањето</vt:lpstr>
      <vt:lpstr>Родителство и зависност од играње </vt:lpstr>
      <vt:lpstr>Врсници и зависност од играње</vt:lpstr>
      <vt:lpstr>Отпорност и зависност од играње игри Отпорноста во ова истражување е мерена со Скалата (мерката) за отпорност на деца и младинци (Child and Youth Resilience Measure – CYRM-R) Скала за лична отпорност и Скала за отпорност на родител. </vt:lpstr>
      <vt:lpstr>Девијантно однесување и себеповредување</vt:lpstr>
      <vt:lpstr>Навики за спиење</vt:lpstr>
      <vt:lpstr>Зависност од храна</vt:lpstr>
      <vt:lpstr>Протективни фактори и фактори на ризик</vt:lpstr>
      <vt:lpstr>ЗАКЛУЧОЦИ  </vt:lpstr>
      <vt:lpstr>Да го развиваме Да бидеме Да го овозможиме</vt:lpstr>
      <vt:lpstr>Последици од прекумерна употреба на интернет Проф д-р Маријана Марковиќ </vt:lpstr>
      <vt:lpstr>  Препораки за адолесцентите</vt:lpstr>
      <vt:lpstr>  Препораки за родителите/старателите/негувателите</vt:lpstr>
      <vt:lpstr>  Препораки за училиштето</vt:lpstr>
      <vt:lpstr>  Препораки за заедницата</vt:lpstr>
      <vt:lpstr>БЛАГОДАРНОСТ ЗА ВНИМАНИЕТО!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НАУЧНА СРЕДА: ПРЕЗЕНТАЦИЈА НА РЕЗУЛТАТИ И ПРОМОЦИЈА НА МОНОГРАФИЈА „ПРОБЛЕМАТИЧНА УПОТРЕБА НА ИНТЕРНЕТ КАЈ МЛАДИТЕ ВО МАКЕДОНИЈА“</dc:title>
  <dc:creator>Tea</dc:creator>
  <cp:lastModifiedBy>Tea</cp:lastModifiedBy>
  <cp:revision>43</cp:revision>
  <dcterms:created xsi:type="dcterms:W3CDTF">2025-04-24T14:23:48Z</dcterms:created>
  <dcterms:modified xsi:type="dcterms:W3CDTF">2025-05-14T19:04:14Z</dcterms:modified>
</cp:coreProperties>
</file>